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9.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10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0.png"/><Relationship Id="rId3" Type="http://schemas.openxmlformats.org/officeDocument/2006/relationships/image" Target="../media/image71.png"/></Relationships>

</file>

<file path=ppt/slides/_rels/slide10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s>

</file>

<file path=ppt/slides/_rels/slide10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5.png"/><Relationship Id="rId3" Type="http://schemas.openxmlformats.org/officeDocument/2006/relationships/image" Target="../media/image76.png"/><Relationship Id="rId4" Type="http://schemas.openxmlformats.org/officeDocument/2006/relationships/image" Target="../media/image77.png"/><Relationship Id="rId5" Type="http://schemas.openxmlformats.org/officeDocument/2006/relationships/image" Target="../media/image55.png"/><Relationship Id="rId6" Type="http://schemas.openxmlformats.org/officeDocument/2006/relationships/image" Target="../media/image56.png"/></Relationships>

</file>

<file path=ppt/slides/_rels/slide10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8.png"/></Relationships>

</file>

<file path=ppt/slides/_rels/slide10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9.png"/></Relationships>

</file>

<file path=ppt/slides/_rels/slide10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0.png"/><Relationship Id="rId3" Type="http://schemas.openxmlformats.org/officeDocument/2006/relationships/image" Target="../media/image81.png"/><Relationship Id="rId4" Type="http://schemas.openxmlformats.org/officeDocument/2006/relationships/image" Target="../media/image8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3.png"/><Relationship Id="rId3" Type="http://schemas.openxmlformats.org/officeDocument/2006/relationships/image" Target="../media/image84.png"/><Relationship Id="rId4" Type="http://schemas.openxmlformats.org/officeDocument/2006/relationships/image" Target="../media/image85.png"/><Relationship Id="rId5" Type="http://schemas.openxmlformats.org/officeDocument/2006/relationships/image" Target="../media/image86.png"/></Relationships>

</file>

<file path=ppt/slides/_rels/slide1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1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5.png"/></Relationships>

</file>

<file path=ppt/slides/_rels/slide1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6.png"/></Relationships>

</file>

<file path=ppt/slides/_rels/slide1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87.png"/></Relationships>

</file>

<file path=ppt/slides/_rels/slide1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 Id="rId3" Type="http://schemas.openxmlformats.org/officeDocument/2006/relationships/image" Target="../media/image88.png"/><Relationship Id="rId4" Type="http://schemas.openxmlformats.org/officeDocument/2006/relationships/image" Target="../media/image89.png"/><Relationship Id="rId5" Type="http://schemas.openxmlformats.org/officeDocument/2006/relationships/image" Target="../media/image90.png"/><Relationship Id="rId6" Type="http://schemas.openxmlformats.org/officeDocument/2006/relationships/image" Target="../media/image91.png"/><Relationship Id="rId7" Type="http://schemas.openxmlformats.org/officeDocument/2006/relationships/image" Target="../media/image92.png"/><Relationship Id="rId8" Type="http://schemas.openxmlformats.org/officeDocument/2006/relationships/image" Target="../media/image93.png"/></Relationships>

</file>

<file path=ppt/slides/_rels/slide1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4.png"/></Relationships>

</file>

<file path=ppt/slides/_rels/slide1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5.png"/></Relationships>

</file>

<file path=ppt/slides/_rels/slide1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3.png"/></Relationships>

</file>

<file path=ppt/slides/_rels/slide1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7.png"/></Relationships>

</file>

<file path=ppt/slides/_rels/slide1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8.png"/></Relationships>

</file>

<file path=ppt/slides/_rels/slide1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9.png"/></Relationships>

</file>

<file path=ppt/slides/_rels/slide12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6.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hyperlink" Target="https://github.com/braddelong/public-files/blob/master/econ-135-lecture-9.pptx" TargetMode="External"/><Relationship Id="rId4" Type="http://schemas.openxmlformats.org/officeDocument/2006/relationships/hyperlink" Target="https://bcourses.berkeley.edu/courses/1487685/discussion_topics/5685922" TargetMode="External"/><Relationship Id="rId5" Type="http://schemas.openxmlformats.org/officeDocument/2006/relationships/hyperlink" Target="https://bcourses.berkeley.edu/courses/1487685/discussion_topics/5687341" TargetMode="External"/><Relationship Id="rId6" Type="http://schemas.openxmlformats.org/officeDocument/2006/relationships/hyperlink" Target="https://delong.typepad.com/files/mokyr-lever-revolution.pdf" TargetMode="External"/><Relationship Id="rId7" Type="http://schemas.openxmlformats.org/officeDocument/2006/relationships/hyperlink" Target="https://www.marxists.org/archive/marx/works/download/pdf/Manifesto.pdf" TargetMode="External"/><Relationship Id="rId8" Type="http://schemas.openxmlformats.org/officeDocument/2006/relationships/hyperlink" Target="https://pubs.aeaweb.org/doi/pdfplus/10.1257/jep.20.2.3"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1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2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21.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 Id="rId6" Type="http://schemas.openxmlformats.org/officeDocument/2006/relationships/image" Target="../media/image34.png"/><Relationship Id="rId7" Type="http://schemas.openxmlformats.org/officeDocument/2006/relationships/image" Target="../media/image35.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6.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8.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951107.pdf" TargetMode="External"/><Relationship Id="rId3" Type="http://schemas.openxmlformats.org/officeDocument/2006/relationships/image" Target="../media/image39.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951107.pdf" TargetMode="External"/><Relationship Id="rId3" Type="http://schemas.openxmlformats.org/officeDocument/2006/relationships/image" Target="../media/image40.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1.png"/></Relationships>

</file>

<file path=ppt/slides/_rels/slide5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2.png"/></Relationships>

</file>

<file path=ppt/slides/_rels/slide5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3.png"/></Relationships>

</file>

<file path=ppt/slides/_rels/slide5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5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gapminder.org/tools" TargetMode="External"/><Relationship Id="rId3" Type="http://schemas.openxmlformats.org/officeDocument/2006/relationships/image" Target="../media/image3.png"/></Relationships>

</file>

<file path=ppt/slides/_rels/slide6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6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6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6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4.png"/><Relationship Id="rId3" Type="http://schemas.openxmlformats.org/officeDocument/2006/relationships/image" Target="../media/image45.png"/></Relationships>

</file>

<file path=ppt/slides/_rels/slide6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6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6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6.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gapminder.org/tools" TargetMode="External"/><Relationship Id="rId3" Type="http://schemas.openxmlformats.org/officeDocument/2006/relationships/image" Target="../media/image3.png"/></Relationships>

</file>

<file path=ppt/slides/_rels/slide7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7.png"/></Relationships>

</file>

<file path=ppt/slides/_rels/slide7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8.png"/><Relationship Id="rId3" Type="http://schemas.openxmlformats.org/officeDocument/2006/relationships/image" Target="../media/image49.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0.png"/></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1.png"/></Relationships>

</file>

<file path=ppt/slides/_rels/slide7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7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berry-smith.pdf" TargetMode="External"/></Relationships>

</file>

<file path=ppt/slides/_rels/slide7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2.png"/></Relationships>

</file>

<file path=ppt/slides/_rels/slide8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jongman-gibbon-was-right.pdf" TargetMode="External"/><Relationship Id="rId3" Type="http://schemas.openxmlformats.org/officeDocument/2006/relationships/hyperlink" Target="https://delong.typepad.com/files/temin-roman-growth.pdf" TargetMode="External"/><Relationship Id="rId4" Type="http://schemas.openxmlformats.org/officeDocument/2006/relationships/hyperlink" Target="https://delong.typepad.com/finley-technical.pdf" TargetMode="External"/><Relationship Id="rId5" Type="http://schemas.openxmlformats.org/officeDocument/2006/relationships/hyperlink" Target="https://delong.typepad.com/files/ober-agamemnon-selections.pdf" TargetMode="External"/><Relationship Id="rId6" Type="http://schemas.openxmlformats.org/officeDocument/2006/relationships/image" Target="../media/image53.png"/></Relationships>

</file>

<file path=ppt/slides/_rels/slide8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4.png"/><Relationship Id="rId3" Type="http://schemas.openxmlformats.org/officeDocument/2006/relationships/image" Target="../media/image55.png"/><Relationship Id="rId4" Type="http://schemas.openxmlformats.org/officeDocument/2006/relationships/image" Target="../media/image56.png"/></Relationships>

</file>

<file path=ppt/slides/_rels/slide8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7.png"/><Relationship Id="rId3" Type="http://schemas.openxmlformats.org/officeDocument/2006/relationships/image" Target="../media/image58.png"/></Relationships>

</file>

<file path=ppt/slides/_rels/slide8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9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9.png"/><Relationship Id="rId3" Type="http://schemas.openxmlformats.org/officeDocument/2006/relationships/image" Target="../media/image60.png"/></Relationships>

</file>

<file path=ppt/slides/_rels/slide9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1.png"/><Relationship Id="rId3" Type="http://schemas.openxmlformats.org/officeDocument/2006/relationships/image" Target="../media/image62.png"/><Relationship Id="rId4" Type="http://schemas.openxmlformats.org/officeDocument/2006/relationships/image" Target="../media/image63.png"/><Relationship Id="rId5" Type="http://schemas.openxmlformats.org/officeDocument/2006/relationships/image" Target="../media/image64.png"/><Relationship Id="rId6" Type="http://schemas.openxmlformats.org/officeDocument/2006/relationships/image" Target="../media/image65.png"/></Relationships>

</file>

<file path=ppt/slides/_rels/slide9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6.png"/><Relationship Id="rId3" Type="http://schemas.openxmlformats.org/officeDocument/2006/relationships/image" Target="../media/image55.png"/></Relationships>

</file>

<file path=ppt/slides/_rels/slide9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6.png"/><Relationship Id="rId3" Type="http://schemas.openxmlformats.org/officeDocument/2006/relationships/image" Target="../media/image67.png"/></Relationships>

</file>

<file path=ppt/slides/_rels/slide9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8.png"/><Relationship Id="rId3" Type="http://schemas.openxmlformats.org/officeDocument/2006/relationships/image" Target="../media/image69.png"/></Relationships>

</file>

<file path=ppt/slides/_rels/slide9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0.png"/><Relationship Id="rId3" Type="http://schemas.openxmlformats.org/officeDocument/2006/relationships/image" Target="../media/image7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9:…"/>
          <p:cNvSpPr txBox="1"/>
          <p:nvPr>
            <p:ph type="title" idx="4294967295"/>
          </p:nvPr>
        </p:nvSpPr>
        <p:spPr>
          <a:xfrm>
            <a:off x="277663" y="-1"/>
            <a:ext cx="8572501" cy="2540001"/>
          </a:xfrm>
          <a:prstGeom prst="rect">
            <a:avLst/>
          </a:prstGeom>
        </p:spPr>
        <p:txBody>
          <a:bodyPr>
            <a:normAutofit fontScale="100000" lnSpcReduction="0"/>
          </a:bodyPr>
          <a:lstStyle/>
          <a:p>
            <a:pPr defTabSz="406908">
              <a:defRPr sz="5340"/>
            </a:pPr>
            <a:r>
              <a:t>Lecture 9:</a:t>
            </a:r>
          </a:p>
          <a:p>
            <a:pPr defTabSz="406908">
              <a:defRPr sz="5340"/>
            </a:pPr>
            <a:r>
              <a:t>3.2. The Industrial Revolution</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70331">
              <a:spcBef>
                <a:spcPts val="900"/>
              </a:spcBef>
              <a:buSzTx/>
              <a:buFontTx/>
              <a:buNone/>
              <a:defRPr b="1" sz="2916">
                <a:latin typeface="+mj-lt"/>
                <a:ea typeface="+mj-ea"/>
                <a:cs typeface="+mj-cs"/>
                <a:sym typeface="Helvetica"/>
              </a:defRPr>
            </a:pPr>
          </a:p>
          <a:p>
            <a:pPr marL="0" indent="0" algn="ctr" defTabSz="370331">
              <a:spcBef>
                <a:spcPts val="900"/>
              </a:spcBef>
              <a:buSzTx/>
              <a:buFontTx/>
              <a:buNone/>
              <a:defRPr b="1" sz="2916">
                <a:latin typeface="+mj-lt"/>
                <a:ea typeface="+mj-ea"/>
                <a:cs typeface="+mj-cs"/>
                <a:sym typeface="Helvetica"/>
              </a:defRPr>
            </a:pPr>
            <a:r>
              <a:t>Brad DeLong</a:t>
            </a:r>
          </a:p>
          <a:p>
            <a:pPr marL="0" indent="0" algn="ctr" defTabSz="370331">
              <a:spcBef>
                <a:spcPts val="900"/>
              </a:spcBef>
              <a:buSzTx/>
              <a:buFontTx/>
              <a:buNone/>
              <a:defRPr sz="1944">
                <a:latin typeface="+mj-lt"/>
                <a:ea typeface="+mj-ea"/>
                <a:cs typeface="+mj-cs"/>
                <a:sym typeface="Helvetica"/>
              </a:defRPr>
            </a:pPr>
            <a:r>
              <a:t>Department of Economics and Blum Center, U.C. Berkeley; WCEG; and NBER</a:t>
            </a:r>
          </a:p>
          <a:p>
            <a:pPr marL="0" indent="0" algn="ctr" defTabSz="370331">
              <a:spcBef>
                <a:spcPts val="900"/>
              </a:spcBef>
              <a:buSzTx/>
              <a:buFontTx/>
              <a:buNone/>
              <a:defRPr sz="1944">
                <a:latin typeface="+mj-lt"/>
                <a:ea typeface="+mj-ea"/>
                <a:cs typeface="+mj-cs"/>
                <a:sym typeface="Helvetica"/>
              </a:defRPr>
            </a:pPr>
            <a:r>
              <a:t>last revised: 2020-02-18</a:t>
            </a:r>
          </a:p>
          <a:p>
            <a:pPr marL="0" indent="0" algn="ctr" defTabSz="370331">
              <a:spcBef>
                <a:spcPts val="900"/>
              </a:spcBef>
              <a:buSzTx/>
              <a:buFontTx/>
              <a:buNone/>
              <a:defRPr sz="1944">
                <a:latin typeface="+mj-lt"/>
                <a:ea typeface="+mj-ea"/>
                <a:cs typeface="+mj-cs"/>
                <a:sym typeface="Helvetica"/>
              </a:defRPr>
            </a:pPr>
            <a:r>
              <a:t>for presentation: 2020-02-20</a:t>
            </a: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296">
                <a:latin typeface="+mj-lt"/>
                <a:ea typeface="+mj-ea"/>
                <a:cs typeface="+mj-cs"/>
                <a:sym typeface="Helvetica"/>
              </a:defRPr>
            </a:pPr>
            <a:r>
              <a:t>Original course by Melissa Dell (Harvard Econ 1342), revised by Brad DeLong</a:t>
            </a:r>
          </a:p>
          <a:p>
            <a:pPr marL="0" indent="0" algn="ctr" defTabSz="370331">
              <a:spcBef>
                <a:spcPts val="900"/>
              </a:spcBef>
              <a:buSzTx/>
              <a:buFontTx/>
              <a:buNone/>
              <a:defRPr sz="1134">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https://github.com/braddelong/public-files/blob/master/econ-135-lecture-9.pptx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The Relocation of Global Industry to England"/>
          <p:cNvSpPr txBox="1"/>
          <p:nvPr>
            <p:ph type="title" idx="4294967295"/>
          </p:nvPr>
        </p:nvSpPr>
        <p:spPr>
          <a:xfrm>
            <a:off x="457200" y="-1"/>
            <a:ext cx="8255000" cy="1270001"/>
          </a:xfrm>
          <a:prstGeom prst="rect">
            <a:avLst/>
          </a:prstGeom>
        </p:spPr>
        <p:txBody>
          <a:bodyPr>
            <a:normAutofit fontScale="100000" lnSpcReduction="0"/>
          </a:bodyPr>
          <a:lstStyle>
            <a:lvl1pPr defTabSz="288036">
              <a:defRPr sz="3780"/>
            </a:lvl1pPr>
          </a:lstStyle>
          <a:p>
            <a:pPr/>
            <a:r>
              <a:t>The Relocation of Global Industry to England</a:t>
            </a:r>
          </a:p>
        </p:txBody>
      </p:sp>
      <p:sp>
        <p:nvSpPr>
          <p:cNvPr id="74" name="Clark: “The population fed and clothed by English agriculture did not expand from 7.5 million to 21 million between 1760 and 1860… from 7.5 to 9.6 million…”…"/>
          <p:cNvSpPr txBox="1"/>
          <p:nvPr>
            <p:ph type="body" sz="half" idx="4294967295"/>
          </p:nvPr>
        </p:nvSpPr>
        <p:spPr>
          <a:xfrm>
            <a:off x="457200" y="1270000"/>
            <a:ext cx="3175000" cy="5397500"/>
          </a:xfrm>
          <a:prstGeom prst="rect">
            <a:avLst/>
          </a:prstGeom>
        </p:spPr>
        <p:txBody>
          <a:bodyPr>
            <a:normAutofit fontScale="100000" lnSpcReduction="0"/>
          </a:bodyPr>
          <a:lstStyle/>
          <a:p>
            <a:pPr marL="336041" indent="-336041" defTabSz="448055">
              <a:lnSpc>
                <a:spcPct val="80000"/>
              </a:lnSpc>
              <a:spcBef>
                <a:spcPts val="600"/>
              </a:spcBef>
              <a:defRPr sz="2352"/>
            </a:pPr>
            <a:r>
              <a:t>Clark: “The population fed and clothed by English agriculture did not expand from 7.5 million to 21 million between 1760 and 1860… from 7.5 to 9.6 million…” </a:t>
            </a:r>
          </a:p>
          <a:p>
            <a:pPr marL="336041" indent="-336041" defTabSz="448055">
              <a:lnSpc>
                <a:spcPct val="80000"/>
              </a:lnSpc>
              <a:spcBef>
                <a:spcPts val="600"/>
              </a:spcBef>
              <a:defRPr sz="2352"/>
            </a:pPr>
            <a:r>
              <a:t>Gets into the business of combining cotton, imported food, coal, and British and Irish workers to make the world’s textiles, iron, machines, and ‘protection’…</a:t>
            </a:r>
          </a:p>
          <a:p>
            <a:pPr marL="336041" indent="-336041" defTabSz="448055">
              <a:lnSpc>
                <a:spcPct val="80000"/>
              </a:lnSpc>
              <a:spcBef>
                <a:spcPts val="600"/>
              </a:spcBef>
              <a:defRPr sz="2352"/>
            </a:pPr>
            <a:r>
              <a:t>A huge shift…</a:t>
            </a:r>
          </a:p>
        </p:txBody>
      </p:sp>
      <p:pic>
        <p:nvPicPr>
          <p:cNvPr id="75" name="Agricultural_Consumption_per_Person_in_England.png" descr="Agricultural_Consumption_per_Person_in_England.png"/>
          <p:cNvPicPr>
            <a:picLocks noChangeAspect="0"/>
          </p:cNvPicPr>
          <p:nvPr/>
        </p:nvPicPr>
        <p:blipFill>
          <a:blip r:embed="rId2">
            <a:extLst/>
          </a:blip>
          <a:stretch>
            <a:fillRect/>
          </a:stretch>
        </p:blipFill>
        <p:spPr>
          <a:xfrm>
            <a:off x="3632200" y="1270000"/>
            <a:ext cx="5080000" cy="5397500"/>
          </a:xfrm>
          <a:prstGeom prst="rect">
            <a:avLst/>
          </a:prstGeom>
          <a:ln w="12700">
            <a:miter lim="400000"/>
          </a:ln>
        </p:spPr>
      </p:pic>
    </p:spTree>
  </p:cSld>
  <p:clrMapOvr>
    <a:masterClrMapping/>
  </p:clrMapOvr>
  <p:transition xmlns:p14="http://schemas.microsoft.com/office/powerpoint/2010/main" spd="med" advClick="1"/>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0" name="The Anti-Kythera Mechanism II"/>
          <p:cNvSpPr txBox="1"/>
          <p:nvPr>
            <p:ph type="title" idx="4294967295"/>
          </p:nvPr>
        </p:nvSpPr>
        <p:spPr>
          <a:xfrm>
            <a:off x="277663" y="-1"/>
            <a:ext cx="8572501" cy="1270001"/>
          </a:xfrm>
          <a:prstGeom prst="rect">
            <a:avLst/>
          </a:prstGeom>
        </p:spPr>
        <p:txBody>
          <a:bodyPr>
            <a:normAutofit fontScale="100000" lnSpcReduction="0"/>
          </a:bodyPr>
          <a:lstStyle>
            <a:lvl1pPr defTabSz="347472">
              <a:defRPr sz="4560">
                <a:solidFill>
                  <a:srgbClr val="000080"/>
                </a:solidFill>
              </a:defRPr>
            </a:lvl1pPr>
          </a:lstStyle>
          <a:p>
            <a:pPr/>
            <a:r>
              <a:t>The Anti-Kythera Mechanism II</a:t>
            </a:r>
          </a:p>
        </p:txBody>
      </p:sp>
      <p:sp>
        <p:nvSpPr>
          <p:cNvPr id="471" name="What is this?…"/>
          <p:cNvSpPr txBox="1"/>
          <p:nvPr>
            <p:ph type="body" idx="4294967295"/>
          </p:nvPr>
        </p:nvSpPr>
        <p:spPr>
          <a:xfrm>
            <a:off x="277663" y="1270000"/>
            <a:ext cx="5097040" cy="5217160"/>
          </a:xfrm>
          <a:prstGeom prst="rect">
            <a:avLst/>
          </a:prstGeom>
        </p:spPr>
        <p:txBody>
          <a:bodyPr>
            <a:normAutofit fontScale="100000" lnSpcReduction="0"/>
          </a:bodyPr>
          <a:lstStyle/>
          <a:p>
            <a:pPr marL="0" indent="0" defTabSz="352043">
              <a:spcBef>
                <a:spcPts val="900"/>
              </a:spcBef>
              <a:buSzTx/>
              <a:buFontTx/>
              <a:buNone/>
              <a:defRPr b="1" sz="1848">
                <a:latin typeface="+mj-lt"/>
                <a:ea typeface="+mj-ea"/>
                <a:cs typeface="+mj-cs"/>
                <a:sym typeface="Helvetica"/>
              </a:defRPr>
            </a:pPr>
            <a:r>
              <a:t>What is this?</a:t>
            </a:r>
          </a:p>
          <a:p>
            <a:pPr marL="185286" indent="-185286" defTabSz="352043">
              <a:spcBef>
                <a:spcPts val="900"/>
              </a:spcBef>
              <a:buFontTx/>
              <a:defRPr sz="1848">
                <a:latin typeface="Times New Roman"/>
                <a:ea typeface="Times New Roman"/>
                <a:cs typeface="Times New Roman"/>
                <a:sym typeface="Times New Roman"/>
              </a:defRPr>
            </a:pPr>
            <a:r>
              <a:t>Brian Resnick: “A main gear would move to represent the calendar year, and would, in turn, move many separate smaller gears to represent the motions of the planets, sun, and moon. So you could set the main gear to the calendar date and get approximations for where those celestial objects would be in the sky on that date…. You, as a user, could input a few simple variables and it would yield a flurry of complicated mathematical calculations.… All the user had to do was enter the main date on one gear, and through a series of subsequent gear turns, the mechanism could calculate things like the angle of the sun crossing the sky. (For some reference, mechanical calculators—which used gear ratios to add and subtract—didn’t arrive in Europe until the 1600s)…”</a:t>
            </a:r>
          </a:p>
        </p:txBody>
      </p:sp>
      <p:pic>
        <p:nvPicPr>
          <p:cNvPr id="472" name="Image" descr="Image"/>
          <p:cNvPicPr>
            <a:picLocks noChangeAspect="1"/>
          </p:cNvPicPr>
          <p:nvPr/>
        </p:nvPicPr>
        <p:blipFill>
          <a:blip r:embed="rId2">
            <a:extLst/>
          </a:blip>
          <a:stretch>
            <a:fillRect/>
          </a:stretch>
        </p:blipFill>
        <p:spPr>
          <a:xfrm>
            <a:off x="5374702" y="1270000"/>
            <a:ext cx="3498720" cy="1845167"/>
          </a:xfrm>
          <a:prstGeom prst="rect">
            <a:avLst/>
          </a:prstGeom>
          <a:ln w="12700">
            <a:miter lim="400000"/>
          </a:ln>
        </p:spPr>
      </p:pic>
      <p:pic>
        <p:nvPicPr>
          <p:cNvPr id="473" name="Image" descr="Image"/>
          <p:cNvPicPr>
            <a:picLocks noChangeAspect="1"/>
          </p:cNvPicPr>
          <p:nvPr/>
        </p:nvPicPr>
        <p:blipFill>
          <a:blip r:embed="rId3">
            <a:extLst/>
          </a:blip>
          <a:stretch>
            <a:fillRect/>
          </a:stretch>
        </p:blipFill>
        <p:spPr>
          <a:xfrm>
            <a:off x="5382993" y="3115166"/>
            <a:ext cx="3467171" cy="3371994"/>
          </a:xfrm>
          <a:prstGeom prst="rect">
            <a:avLst/>
          </a:prstGeom>
          <a:ln w="12700">
            <a:miter lim="400000"/>
          </a:ln>
        </p:spPr>
      </p:pic>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5" name="Cicero (-54): De Re Publica"/>
          <p:cNvSpPr txBox="1"/>
          <p:nvPr>
            <p:ph type="title" idx="4294967295"/>
          </p:nvPr>
        </p:nvSpPr>
        <p:spPr>
          <a:xfrm>
            <a:off x="277663" y="-1"/>
            <a:ext cx="8572501" cy="1270001"/>
          </a:xfrm>
          <a:prstGeom prst="rect">
            <a:avLst/>
          </a:prstGeom>
        </p:spPr>
        <p:txBody>
          <a:bodyPr>
            <a:normAutofit fontScale="100000" lnSpcReduction="0"/>
          </a:bodyPr>
          <a:lstStyle>
            <a:lvl1pPr defTabSz="397763">
              <a:defRPr sz="5220">
                <a:solidFill>
                  <a:srgbClr val="000080"/>
                </a:solidFill>
              </a:defRPr>
            </a:lvl1pPr>
          </a:lstStyle>
          <a:p>
            <a:pPr/>
            <a:r>
              <a:t>Cicero (-54): De Re Publica</a:t>
            </a:r>
          </a:p>
        </p:txBody>
      </p:sp>
      <p:sp>
        <p:nvSpPr>
          <p:cNvPr id="476" name="“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a:t>
            </a:r>
          </a:p>
          <a:p>
            <a:pPr marL="0" indent="0" defTabSz="219455">
              <a:spcBef>
                <a:spcPts val="500"/>
              </a:spcBef>
              <a:buSzTx/>
              <a:buFontTx/>
              <a:buNone/>
              <a:defRPr b="1" sz="1152">
                <a:latin typeface="+mj-lt"/>
                <a:ea typeface="+mj-ea"/>
                <a:cs typeface="+mj-cs"/>
                <a:sym typeface="Helvetica"/>
              </a:defRPr>
            </a:pPr>
            <a:r>
              <a:t>I.XIV:</a:t>
            </a:r>
          </a:p>
          <a:p>
            <a:pPr marL="115503" indent="-115503" defTabSz="219455">
              <a:spcBef>
                <a:spcPts val="500"/>
              </a:spcBef>
              <a:buFontTx/>
              <a:defRPr sz="1152">
                <a:latin typeface="Times New Roman"/>
                <a:ea typeface="Times New Roman"/>
                <a:cs typeface="Times New Roman"/>
                <a:sym typeface="Times New Roman"/>
              </a:defRPr>
            </a:pPr>
            <a:r>
              <a:t>Then Philus said: “I am not about to bring you anything new, or anything which has been thought over or discovered by me myself. But I recollect that Caius Sulpicius Gallus, who was a man of profound learning, as you are aware, when this same thing was reported to have taken place in his time, while he was staying in the house of Marcus Marcellus, who had been his colleague in the consulship, asked to see a celestial globe which Marcellus’s grandfather had saved after the capture of Syracuse from that magnificent and opulent city, without bringing to his own home any other memorial out of so great a booty; which I had often heard mentioned on account of the great fame of Archimedes; but its appearance, however, did not seem to me particularly striking. For that other is more elegant in form, and more generally known, which was made by the same Archimedes, and deposited by the same Marcellus in the Temple of Virtue at Rome. </a:t>
            </a:r>
          </a:p>
          <a:p>
            <a:pPr marL="115503" indent="-115503" defTabSz="219455">
              <a:spcBef>
                <a:spcPts val="500"/>
              </a:spcBef>
              <a:buFontTx/>
              <a:defRPr sz="1152">
                <a:latin typeface="Times New Roman"/>
                <a:ea typeface="Times New Roman"/>
                <a:cs typeface="Times New Roman"/>
                <a:sym typeface="Times New Roman"/>
              </a:defRPr>
            </a:pPr>
            <a:r>
              <a:t>“But as soon as Gallus had begun to explain, in a most scientific manner, the principle of this machine, I felt that the Sicilian geometrician must have possessed a genius superior to anything we usually conceive to belong to our nature. For Gallus assured us that that other solid and compact globe was a very ancient invention, and that the first model had been originally made by Thales of Miletus. That afterward Eudoxus of Cnidus, a disciple of Plato, had traced on its surface the stars that appear in the sky, and that many years subsequently, borrowing from Eudoxus this beautiful design and representation, Aratus had illustrated it in his verses, not by any science of astronomy, but by the ornament of poetic description. He added that the figure of the globe, which displayed the motions of the sun and moon, and the five planets, or wandering stars, could not be represented by the primitive solid globe; and that in this the invention of Archimedes was admirable, because he had calculated how a single revolution should maintain unequal and diversified progressions in dissimilar motions. </a:t>
            </a:r>
          </a:p>
          <a:p>
            <a:pPr marL="115503" indent="-115503" defTabSz="219455">
              <a:spcBef>
                <a:spcPts val="500"/>
              </a:spcBef>
              <a:buFontTx/>
              <a:defRPr sz="1152">
                <a:latin typeface="Times New Roman"/>
                <a:ea typeface="Times New Roman"/>
                <a:cs typeface="Times New Roman"/>
                <a:sym typeface="Times New Roman"/>
              </a:defRPr>
            </a:pPr>
            <a:r>
              <a:t>“In fact, when Gallus moved this globe, we observed that the moon succeeded the sun by as many turns of the wheel in the machine as days in the heavens. From whence it resulted that the progress of the sun was marked as in the heavens, and that the moon touched the point where she is obscured by the earth’s shadow at the instant the sun appears opposite….</a:t>
            </a:r>
          </a:p>
          <a:p>
            <a:pPr marL="115503" indent="-115503" defTabSz="219455">
              <a:spcBef>
                <a:spcPts val="500"/>
              </a:spcBef>
              <a:buFontTx/>
              <a:defRPr sz="1152">
                <a:latin typeface="Times New Roman"/>
                <a:ea typeface="Times New Roman"/>
                <a:cs typeface="Times New Roman"/>
                <a:sym typeface="Times New Roman"/>
              </a:defRPr>
            </a:pPr>
            <a:r>
              <a:t>Scipio: “I had myself a great affection for this Gallus, and I know that he was very much beloved and esteemed by my father Paulus. I recollect that when I was very young, when my father, as consul, commanded in Macedonia, and we were in the camp, our army was seized with a pious terror, because suddenly, in a clear night, the bright and full moon became eclipsed. And Gallus, who was then our lieutenant, the year before that in which he was elected consul, hesitated not, next morning, to state in the camp that it was no prodigy, and that the phenomenon which had then appeared would always appear at certain periods, when the sun was so placed that he could not affect the moon with his light…”</a:t>
            </a:r>
          </a:p>
        </p:txBody>
      </p:sp>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8" name="Review: Class and Conflict: at the End of the Middle Ages, Elsewhere, and Elsewhere"/>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180"/>
            </a:lvl1pPr>
          </a:lstStyle>
          <a:p>
            <a:pPr/>
            <a:r>
              <a:t>Review: Class and Conflict: at the End of the Middle Ages, Elsewhere, and Elsewhere</a:t>
            </a:r>
          </a:p>
        </p:txBody>
      </p:sp>
      <p:sp>
        <p:nvSpPr>
          <p:cNvPr id="47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80" name="What was “feudalism” and how did it end?…"/>
          <p:cNvSpPr txBox="1"/>
          <p:nvPr>
            <p:ph type="body" sz="half" idx="4294967295"/>
          </p:nvPr>
        </p:nvSpPr>
        <p:spPr>
          <a:xfrm>
            <a:off x="277663" y="1270000"/>
            <a:ext cx="6403003" cy="2582736"/>
          </a:xfrm>
          <a:prstGeom prst="rect">
            <a:avLst/>
          </a:prstGeom>
        </p:spPr>
        <p:txBody>
          <a:bodyPr>
            <a:normAutofit fontScale="100000" lnSpcReduction="0"/>
          </a:bodyPr>
          <a:lstStyle/>
          <a:p>
            <a:pPr marL="0" indent="0" defTabSz="182880">
              <a:spcBef>
                <a:spcPts val="400"/>
              </a:spcBef>
              <a:buSzTx/>
              <a:buFontTx/>
              <a:buNone/>
              <a:defRPr b="1" sz="880">
                <a:latin typeface="+mj-lt"/>
                <a:ea typeface="+mj-ea"/>
                <a:cs typeface="+mj-cs"/>
                <a:sym typeface="Helvetica"/>
              </a:defRPr>
            </a:pPr>
            <a:r>
              <a:t>What was “feudalism” and how did it end?</a:t>
            </a:r>
          </a:p>
          <a:p>
            <a:pPr marL="96252" indent="-96252" defTabSz="182880">
              <a:spcBef>
                <a:spcPts val="400"/>
              </a:spcBef>
              <a:buFontTx/>
              <a:defRPr sz="880">
                <a:latin typeface="Times New Roman"/>
                <a:ea typeface="Times New Roman"/>
                <a:cs typeface="Times New Roman"/>
                <a:sym typeface="Times New Roman"/>
              </a:defRPr>
            </a:pPr>
            <a:r>
              <a:t>Marc Bloch’s definitions:</a:t>
            </a:r>
          </a:p>
          <a:p>
            <a:pPr lvl="1" marL="248652" indent="-96252" defTabSz="182880">
              <a:spcBef>
                <a:spcPts val="400"/>
              </a:spcBef>
              <a:buFontTx/>
              <a:buChar char="•"/>
              <a:defRPr sz="880">
                <a:latin typeface="Times New Roman"/>
                <a:ea typeface="Times New Roman"/>
                <a:cs typeface="Times New Roman"/>
                <a:sym typeface="Times New Roman"/>
              </a:defRPr>
            </a:pPr>
            <a:r>
              <a:t>A subject peasantry</a:t>
            </a:r>
          </a:p>
          <a:p>
            <a:pPr lvl="1" marL="248652" indent="-96252" defTabSz="182880">
              <a:spcBef>
                <a:spcPts val="400"/>
              </a:spcBef>
              <a:buFontTx/>
              <a:buChar char="•"/>
              <a:defRPr sz="880">
                <a:latin typeface="Times New Roman"/>
                <a:ea typeface="Times New Roman"/>
                <a:cs typeface="Times New Roman"/>
                <a:sym typeface="Times New Roman"/>
              </a:defRPr>
            </a:pPr>
            <a:r>
              <a:t>Widespread use of the service tenement (i.e., the fief) instead of a salary (or of private property plus taxation and then purchase)</a:t>
            </a:r>
          </a:p>
          <a:p>
            <a:pPr lvl="1" marL="248652" indent="-96252" defTabSz="182880">
              <a:spcBef>
                <a:spcPts val="400"/>
              </a:spcBef>
              <a:buFontTx/>
              <a:buChar char="•"/>
              <a:defRPr sz="880">
                <a:latin typeface="Times New Roman"/>
                <a:ea typeface="Times New Roman"/>
                <a:cs typeface="Times New Roman"/>
                <a:sym typeface="Times New Roman"/>
              </a:defRPr>
            </a:pPr>
            <a:r>
              <a:t>The supremacy of a caste of specialized warriors</a:t>
            </a:r>
          </a:p>
          <a:p>
            <a:pPr lvl="1" marL="248652" indent="-96252" defTabSz="182880">
              <a:spcBef>
                <a:spcPts val="400"/>
              </a:spcBef>
              <a:buFontTx/>
              <a:buChar char="•"/>
              <a:defRPr sz="880">
                <a:latin typeface="Times New Roman"/>
                <a:ea typeface="Times New Roman"/>
                <a:cs typeface="Times New Roman"/>
                <a:sym typeface="Times New Roman"/>
              </a:defRPr>
            </a:pPr>
            <a:r>
              <a:t>Ties of obedience and protection which bind man to man</a:t>
            </a:r>
          </a:p>
          <a:p>
            <a:pPr lvl="1" marL="248652" indent="-96252" defTabSz="182880">
              <a:spcBef>
                <a:spcPts val="400"/>
              </a:spcBef>
              <a:buFontTx/>
              <a:buChar char="•"/>
              <a:defRPr sz="880">
                <a:latin typeface="Times New Roman"/>
                <a:ea typeface="Times New Roman"/>
                <a:cs typeface="Times New Roman"/>
                <a:sym typeface="Times New Roman"/>
              </a:defRPr>
            </a:pPr>
            <a:r>
              <a:t>Within the warrior class, these ties assume the distinctive form called vassalage</a:t>
            </a:r>
          </a:p>
          <a:p>
            <a:pPr lvl="2" marL="401052" indent="-96252" defTabSz="182880">
              <a:spcBef>
                <a:spcPts val="400"/>
              </a:spcBef>
              <a:buFontTx/>
              <a:defRPr sz="880">
                <a:latin typeface="Times New Roman"/>
                <a:ea typeface="Times New Roman"/>
                <a:cs typeface="Times New Roman"/>
                <a:sym typeface="Times New Roman"/>
              </a:defRPr>
            </a:pPr>
            <a:r>
              <a:t>Fragmentation of authority</a:t>
            </a:r>
          </a:p>
          <a:p>
            <a:pPr lvl="2" marL="401052" indent="-96252" defTabSz="182880">
              <a:spcBef>
                <a:spcPts val="400"/>
              </a:spcBef>
              <a:buFontTx/>
              <a:defRPr sz="880">
                <a:latin typeface="Times New Roman"/>
                <a:ea typeface="Times New Roman"/>
                <a:cs typeface="Times New Roman"/>
                <a:sym typeface="Times New Roman"/>
              </a:defRPr>
            </a:pPr>
            <a:r>
              <a:t>Disorder and private war</a:t>
            </a:r>
          </a:p>
          <a:p>
            <a:pPr lvl="1" marL="248652" indent="-96252" defTabSz="182880">
              <a:spcBef>
                <a:spcPts val="400"/>
              </a:spcBef>
              <a:buFontTx/>
              <a:buChar char="•"/>
              <a:defRPr sz="880">
                <a:latin typeface="Times New Roman"/>
                <a:ea typeface="Times New Roman"/>
                <a:cs typeface="Times New Roman"/>
                <a:sym typeface="Times New Roman"/>
              </a:defRPr>
            </a:pPr>
            <a:r>
              <a:t>But also, other forms of association, family, and state surviving…</a:t>
            </a:r>
          </a:p>
          <a:p>
            <a:pPr marL="96252" indent="-96252" defTabSz="182880">
              <a:spcBef>
                <a:spcPts val="400"/>
              </a:spcBef>
              <a:buFontTx/>
              <a:defRPr sz="880">
                <a:latin typeface="Times New Roman"/>
                <a:ea typeface="Times New Roman"/>
                <a:cs typeface="Times New Roman"/>
                <a:sym typeface="Times New Roman"/>
              </a:defRPr>
            </a:pPr>
            <a:r>
              <a:t>By the late Middle Ages feudalism was a stable system</a:t>
            </a:r>
          </a:p>
          <a:p>
            <a:pPr marL="96252" indent="-96252" defTabSz="182880">
              <a:spcBef>
                <a:spcPts val="400"/>
              </a:spcBef>
              <a:buFontTx/>
              <a:defRPr sz="880">
                <a:latin typeface="Times New Roman"/>
                <a:ea typeface="Times New Roman"/>
                <a:cs typeface="Times New Roman"/>
                <a:sym typeface="Times New Roman"/>
              </a:defRPr>
            </a:pPr>
            <a:r>
              <a:t>Trade and population expanded</a:t>
            </a:r>
          </a:p>
          <a:p>
            <a:pPr marL="96252" indent="-96252" defTabSz="182880">
              <a:spcBef>
                <a:spcPts val="400"/>
              </a:spcBef>
              <a:buFontTx/>
              <a:defRPr sz="880">
                <a:latin typeface="Times New Roman"/>
                <a:ea typeface="Times New Roman"/>
                <a:cs typeface="Times New Roman"/>
                <a:sym typeface="Times New Roman"/>
              </a:defRPr>
            </a:pPr>
            <a:r>
              <a:t>What data we have shows the number and size of cities increasing</a:t>
            </a:r>
          </a:p>
        </p:txBody>
      </p:sp>
      <p:pic>
        <p:nvPicPr>
          <p:cNvPr id="481" name="Image" descr="Image"/>
          <p:cNvPicPr>
            <a:picLocks noChangeAspect="1"/>
          </p:cNvPicPr>
          <p:nvPr/>
        </p:nvPicPr>
        <p:blipFill>
          <a:blip r:embed="rId2">
            <a:extLst/>
          </a:blip>
          <a:stretch>
            <a:fillRect/>
          </a:stretch>
        </p:blipFill>
        <p:spPr>
          <a:xfrm>
            <a:off x="6680665" y="1270000"/>
            <a:ext cx="2169499" cy="2582736"/>
          </a:xfrm>
          <a:prstGeom prst="rect">
            <a:avLst/>
          </a:prstGeom>
          <a:ln w="12700">
            <a:miter lim="400000"/>
          </a:ln>
        </p:spPr>
      </p:pic>
      <p:pic>
        <p:nvPicPr>
          <p:cNvPr id="482" name="Image" descr="Image"/>
          <p:cNvPicPr>
            <a:picLocks noChangeAspect="0"/>
          </p:cNvPicPr>
          <p:nvPr/>
        </p:nvPicPr>
        <p:blipFill>
          <a:blip r:embed="rId3">
            <a:extLst/>
          </a:blip>
          <a:stretch>
            <a:fillRect/>
          </a:stretch>
        </p:blipFill>
        <p:spPr>
          <a:xfrm>
            <a:off x="277663" y="3765805"/>
            <a:ext cx="2926183" cy="2721355"/>
          </a:xfrm>
          <a:prstGeom prst="rect">
            <a:avLst/>
          </a:prstGeom>
          <a:ln w="12700">
            <a:miter lim="400000"/>
          </a:ln>
        </p:spPr>
      </p:pic>
      <p:pic>
        <p:nvPicPr>
          <p:cNvPr id="483" name="Image" descr="Image"/>
          <p:cNvPicPr>
            <a:picLocks noChangeAspect="0"/>
          </p:cNvPicPr>
          <p:nvPr/>
        </p:nvPicPr>
        <p:blipFill>
          <a:blip r:embed="rId4">
            <a:extLst/>
          </a:blip>
          <a:stretch>
            <a:fillRect/>
          </a:stretch>
        </p:blipFill>
        <p:spPr>
          <a:xfrm>
            <a:off x="3203845" y="3765805"/>
            <a:ext cx="2169499" cy="2721355"/>
          </a:xfrm>
          <a:prstGeom prst="rect">
            <a:avLst/>
          </a:prstGeom>
          <a:ln w="12700">
            <a:miter lim="400000"/>
          </a:ln>
        </p:spPr>
      </p:pic>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5" name="A Four-Cornered Fight"/>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 Four-Cornered Fight</a:t>
            </a:r>
          </a:p>
        </p:txBody>
      </p:sp>
      <p:sp>
        <p:nvSpPr>
          <p:cNvPr id="486" name="Kings, Lords, Commons, &amp; Peasant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70331">
              <a:spcBef>
                <a:spcPts val="900"/>
              </a:spcBef>
              <a:buSzTx/>
              <a:buFontTx/>
              <a:buNone/>
              <a:defRPr b="1" sz="1944">
                <a:latin typeface="+mj-lt"/>
                <a:ea typeface="+mj-ea"/>
                <a:cs typeface="+mj-cs"/>
                <a:sym typeface="Helvetica"/>
              </a:defRPr>
            </a:pPr>
            <a:r>
              <a:t>Kings, Lords, Commons, &amp; Peasants:</a:t>
            </a:r>
          </a:p>
          <a:p>
            <a:pPr marL="194911" indent="-194911" defTabSz="370331">
              <a:spcBef>
                <a:spcPts val="900"/>
              </a:spcBef>
              <a:buFontTx/>
              <a:defRPr sz="1944">
                <a:latin typeface="Times New Roman"/>
                <a:ea typeface="Times New Roman"/>
                <a:cs typeface="Times New Roman"/>
                <a:sym typeface="Times New Roman"/>
              </a:defRPr>
            </a:pPr>
            <a:r>
              <a:t>Class alliances, class power, and class conflict…</a:t>
            </a:r>
          </a:p>
          <a:p>
            <a:pPr marL="194911" indent="-194911" defTabSz="370331">
              <a:spcBef>
                <a:spcPts val="900"/>
              </a:spcBef>
              <a:buFontTx/>
              <a:defRPr sz="1944">
                <a:latin typeface="Times New Roman"/>
                <a:ea typeface="Times New Roman"/>
                <a:cs typeface="Times New Roman"/>
                <a:sym typeface="Times New Roman"/>
              </a:defRPr>
            </a:pPr>
            <a:r>
              <a:t>Plus ideological legitimations…</a:t>
            </a:r>
          </a:p>
          <a:p>
            <a:pPr marL="194911" indent="-194911" defTabSz="370331">
              <a:spcBef>
                <a:spcPts val="900"/>
              </a:spcBef>
              <a:buFontTx/>
              <a:defRPr sz="1944">
                <a:latin typeface="Times New Roman"/>
                <a:ea typeface="Times New Roman"/>
                <a:cs typeface="Times New Roman"/>
                <a:sym typeface="Times New Roman"/>
              </a:defRPr>
            </a:pPr>
            <a:r>
              <a:t>Friedrich Engels: “Exceptional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Junker-squires…”</a:t>
            </a:r>
          </a:p>
          <a:p>
            <a:pPr marL="194911" indent="-194911" defTabSz="370331">
              <a:spcBef>
                <a:spcPts val="900"/>
              </a:spcBef>
              <a:buFontTx/>
              <a:defRPr sz="1944">
                <a:latin typeface="Times New Roman"/>
                <a:ea typeface="Times New Roman"/>
                <a:cs typeface="Times New Roman"/>
                <a:sym typeface="Times New Roman"/>
              </a:defRPr>
            </a:pPr>
            <a:r>
              <a:t>This is not just in exceptional periods…</a:t>
            </a:r>
          </a:p>
          <a:p>
            <a:pPr marL="194911" indent="-194911" defTabSz="370331">
              <a:spcBef>
                <a:spcPts val="900"/>
              </a:spcBef>
              <a:buFontTx/>
              <a:defRPr sz="1944">
                <a:latin typeface="Times New Roman"/>
                <a:ea typeface="Times New Roman"/>
                <a:cs typeface="Times New Roman"/>
                <a:sym typeface="Times New Roman"/>
              </a:defRPr>
            </a:pPr>
            <a:r>
              <a:t>The relative autonomy of the state is the rule, not the exception…</a:t>
            </a:r>
          </a:p>
        </p:txBody>
      </p:sp>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8" name="Review: Malthusian Models and Real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Malthusian Models and Reality</a:t>
            </a:r>
          </a:p>
        </p:txBody>
      </p:sp>
      <p:pic>
        <p:nvPicPr>
          <p:cNvPr id="489" name="Image" descr="Image"/>
          <p:cNvPicPr>
            <a:picLocks noChangeAspect="1"/>
          </p:cNvPicPr>
          <p:nvPr/>
        </p:nvPicPr>
        <p:blipFill>
          <a:blip r:embed="rId2">
            <a:extLst/>
          </a:blip>
          <a:stretch>
            <a:fillRect/>
          </a:stretch>
        </p:blipFill>
        <p:spPr>
          <a:xfrm>
            <a:off x="387697" y="1270000"/>
            <a:ext cx="3603647" cy="790169"/>
          </a:xfrm>
          <a:prstGeom prst="rect">
            <a:avLst/>
          </a:prstGeom>
          <a:ln w="12700">
            <a:miter lim="400000"/>
          </a:ln>
        </p:spPr>
      </p:pic>
      <p:pic>
        <p:nvPicPr>
          <p:cNvPr id="490" name="Image" descr="Image"/>
          <p:cNvPicPr>
            <a:picLocks noChangeAspect="1"/>
          </p:cNvPicPr>
          <p:nvPr/>
        </p:nvPicPr>
        <p:blipFill>
          <a:blip r:embed="rId3">
            <a:extLst/>
          </a:blip>
          <a:srcRect l="0" t="0" r="0" b="0"/>
          <a:stretch>
            <a:fillRect/>
          </a:stretch>
        </p:blipFill>
        <p:spPr>
          <a:xfrm>
            <a:off x="387697" y="2896837"/>
            <a:ext cx="3380321" cy="847946"/>
          </a:xfrm>
          <a:prstGeom prst="rect">
            <a:avLst/>
          </a:prstGeom>
          <a:ln w="12700">
            <a:miter lim="400000"/>
          </a:ln>
        </p:spPr>
      </p:pic>
      <p:pic>
        <p:nvPicPr>
          <p:cNvPr id="491" name="Image" descr="Image"/>
          <p:cNvPicPr>
            <a:picLocks noChangeAspect="1"/>
          </p:cNvPicPr>
          <p:nvPr/>
        </p:nvPicPr>
        <p:blipFill>
          <a:blip r:embed="rId4">
            <a:extLst/>
          </a:blip>
          <a:stretch>
            <a:fillRect/>
          </a:stretch>
        </p:blipFill>
        <p:spPr>
          <a:xfrm>
            <a:off x="387697" y="2192037"/>
            <a:ext cx="3603647" cy="672682"/>
          </a:xfrm>
          <a:prstGeom prst="rect">
            <a:avLst/>
          </a:prstGeom>
          <a:ln w="12700">
            <a:miter lim="400000"/>
          </a:ln>
        </p:spPr>
      </p:pic>
      <p:pic>
        <p:nvPicPr>
          <p:cNvPr id="492" name="Image" descr="Image"/>
          <p:cNvPicPr>
            <a:picLocks noChangeAspect="1"/>
          </p:cNvPicPr>
          <p:nvPr/>
        </p:nvPicPr>
        <p:blipFill>
          <a:blip r:embed="rId5">
            <a:extLst/>
          </a:blip>
          <a:stretch>
            <a:fillRect/>
          </a:stretch>
        </p:blipFill>
        <p:spPr>
          <a:xfrm>
            <a:off x="5469979" y="1270000"/>
            <a:ext cx="3380185" cy="2716329"/>
          </a:xfrm>
          <a:prstGeom prst="rect">
            <a:avLst/>
          </a:prstGeom>
          <a:ln w="12700">
            <a:miter lim="400000"/>
          </a:ln>
        </p:spPr>
      </p:pic>
      <p:pic>
        <p:nvPicPr>
          <p:cNvPr id="493" name="Image" descr="Image"/>
          <p:cNvPicPr>
            <a:picLocks noChangeAspect="1"/>
          </p:cNvPicPr>
          <p:nvPr/>
        </p:nvPicPr>
        <p:blipFill>
          <a:blip r:embed="rId6">
            <a:extLst/>
          </a:blip>
          <a:stretch>
            <a:fillRect/>
          </a:stretch>
        </p:blipFill>
        <p:spPr>
          <a:xfrm>
            <a:off x="4430223" y="4360630"/>
            <a:ext cx="4419941" cy="2301466"/>
          </a:xfrm>
          <a:prstGeom prst="rect">
            <a:avLst/>
          </a:prstGeom>
          <a:ln w="12700">
            <a:miter lim="400000"/>
          </a:ln>
        </p:spPr>
      </p:pic>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5" name="Eastern Europe and the “Second Serfdo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Eastern Europe and the “Second Serfdom”</a:t>
            </a:r>
          </a:p>
        </p:txBody>
      </p:sp>
      <p:sp>
        <p:nvSpPr>
          <p:cNvPr id="49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97" name="The percentage of people killed in Europe was similar across space:…"/>
          <p:cNvSpPr txBox="1"/>
          <p:nvPr>
            <p:ph type="body" idx="4294967295"/>
          </p:nvPr>
        </p:nvSpPr>
        <p:spPr>
          <a:xfrm>
            <a:off x="277663" y="1270000"/>
            <a:ext cx="5699403" cy="5217160"/>
          </a:xfrm>
          <a:prstGeom prst="rect">
            <a:avLst/>
          </a:prstGeom>
        </p:spPr>
        <p:txBody>
          <a:bodyPr>
            <a:normAutofit fontScale="100000" lnSpcReduction="0"/>
          </a:bodyPr>
          <a:lstStyle/>
          <a:p>
            <a:pPr marL="0" indent="0" defTabSz="228600">
              <a:spcBef>
                <a:spcPts val="600"/>
              </a:spcBef>
              <a:buSzTx/>
              <a:buFontTx/>
              <a:buNone/>
              <a:defRPr b="1" sz="1200">
                <a:latin typeface="+mj-lt"/>
                <a:ea typeface="+mj-ea"/>
                <a:cs typeface="+mj-cs"/>
                <a:sym typeface="Helvetica"/>
              </a:defRPr>
            </a:pPr>
            <a:r>
              <a:t>The percentage of people killed in Europe was similar across space: </a:t>
            </a:r>
          </a:p>
          <a:p>
            <a:pPr marL="120315" indent="-120315" defTabSz="228600">
              <a:spcBef>
                <a:spcPts val="600"/>
              </a:spcBef>
              <a:buFontTx/>
              <a:defRPr sz="1200">
                <a:latin typeface="Times New Roman"/>
                <a:ea typeface="Times New Roman"/>
                <a:cs typeface="Times New Roman"/>
                <a:sym typeface="Times New Roman"/>
              </a:defRPr>
            </a:pPr>
            <a:r>
              <a:t>After the plague, landlords in Eastern Europe started to take over large tracts of land and expand their holdings, which were already larger than those in Western Europe.</a:t>
            </a:r>
          </a:p>
          <a:p>
            <a:pPr marL="120315" indent="-120315" defTabSz="228600">
              <a:spcBef>
                <a:spcPts val="600"/>
              </a:spcBef>
              <a:buFontTx/>
              <a:defRPr sz="1200">
                <a:latin typeface="Times New Roman"/>
                <a:ea typeface="Times New Roman"/>
                <a:cs typeface="Times New Roman"/>
                <a:sym typeface="Times New Roman"/>
              </a:defRPr>
            </a:pPr>
            <a:r>
              <a:t>Towns were weaker and less populous and rather than becoming freer, workers began to see their already existing freedoms encroached on: the Domar hypothesis at work.</a:t>
            </a:r>
          </a:p>
          <a:p>
            <a:pPr marL="120315" indent="-120315" defTabSz="228600">
              <a:spcBef>
                <a:spcPts val="600"/>
              </a:spcBef>
              <a:buFontTx/>
              <a:defRPr sz="1200">
                <a:latin typeface="Times New Roman"/>
                <a:ea typeface="Times New Roman"/>
                <a:cs typeface="Times New Roman"/>
                <a:sym typeface="Times New Roman"/>
              </a:defRPr>
            </a:pPr>
            <a:r>
              <a:t>This contrasts with western Europe.</a:t>
            </a:r>
          </a:p>
          <a:p>
            <a:pPr marL="120315" indent="-120315" defTabSz="228600">
              <a:spcBef>
                <a:spcPts val="600"/>
              </a:spcBef>
              <a:buFontTx/>
              <a:defRPr sz="1200">
                <a:latin typeface="Times New Roman"/>
                <a:ea typeface="Times New Roman"/>
                <a:cs typeface="Times New Roman"/>
                <a:sym typeface="Times New Roman"/>
              </a:defRPr>
            </a:pPr>
            <a:r>
              <a:t>Effects became especially pronounced after 1500, when Western Europe began to demand the agricultural goods which the East produced.</a:t>
            </a:r>
          </a:p>
          <a:p>
            <a:pPr marL="120315" indent="-120315" defTabSz="228600">
              <a:spcBef>
                <a:spcPts val="600"/>
              </a:spcBef>
              <a:buFontTx/>
              <a:defRPr sz="1200">
                <a:latin typeface="Times New Roman"/>
                <a:ea typeface="Times New Roman"/>
                <a:cs typeface="Times New Roman"/>
                <a:sym typeface="Times New Roman"/>
              </a:defRPr>
            </a:pPr>
            <a:r>
              <a:t>Eastern landlords ratcheted up their control over the labor force to expand their production.</a:t>
            </a:r>
          </a:p>
          <a:p>
            <a:pPr lvl="1" marL="310815" indent="-120315" defTabSz="228600">
              <a:spcBef>
                <a:spcPts val="600"/>
              </a:spcBef>
              <a:buFontTx/>
              <a:buChar char="•"/>
              <a:defRPr sz="1200">
                <a:latin typeface="Times New Roman"/>
                <a:ea typeface="Times New Roman"/>
                <a:cs typeface="Times New Roman"/>
                <a:sym typeface="Times New Roman"/>
              </a:defRPr>
            </a:pPr>
            <a:r>
              <a:t>Mecklenberg: in 1500, peasants owed only a few days service a year; by 1600 this was three days/week; children had to work for the lord for free for several years. </a:t>
            </a:r>
          </a:p>
          <a:p>
            <a:pPr lvl="1" marL="310815" indent="-120315" defTabSz="228600">
              <a:spcBef>
                <a:spcPts val="600"/>
              </a:spcBef>
              <a:buFontTx/>
              <a:buChar char="•"/>
              <a:defRPr sz="1200">
                <a:latin typeface="Times New Roman"/>
                <a:ea typeface="Times New Roman"/>
                <a:cs typeface="Times New Roman"/>
                <a:sym typeface="Times New Roman"/>
              </a:defRPr>
            </a:pPr>
            <a:r>
              <a:t>In Hungary, landlords legislated one day a week of unpaid labor services for each worker. In 1550 this was raised to 2 days per week. By the end of the century it was 3 days. Serfs subject to these rules made up 90% of the rural population. </a:t>
            </a:r>
          </a:p>
          <a:p>
            <a:pPr marL="120315" indent="-120315" defTabSz="228600">
              <a:spcBef>
                <a:spcPts val="600"/>
              </a:spcBef>
              <a:buFontTx/>
              <a:defRPr sz="1200">
                <a:latin typeface="Times New Roman"/>
                <a:ea typeface="Times New Roman"/>
                <a:cs typeface="Times New Roman"/>
                <a:sym typeface="Times New Roman"/>
              </a:defRPr>
            </a:pPr>
            <a:r>
              <a:t>What was it that allowed the Spanish settlers in Mexico to keep wages so low, when in England after the Black Death the state had been incapable of enforcing the Statue of Laborers and stopping wages from rising?</a:t>
            </a:r>
          </a:p>
          <a:p>
            <a:pPr lvl="1" marL="310815" indent="-120315" defTabSz="228600">
              <a:spcBef>
                <a:spcPts val="600"/>
              </a:spcBef>
              <a:buFontTx/>
              <a:buChar char="•"/>
              <a:defRPr sz="1200">
                <a:latin typeface="Times New Roman"/>
                <a:ea typeface="Times New Roman"/>
                <a:cs typeface="Times New Roman"/>
                <a:sym typeface="Times New Roman"/>
              </a:defRPr>
            </a:pPr>
            <a:r>
              <a:t>William the Conqueror rewarded his army by providing them with parceled landholdings to prevent them from becoming powerful regional warlords (save for the “marcher lords” along the Scottish and Welsh borders).</a:t>
            </a:r>
          </a:p>
          <a:p>
            <a:pPr lvl="1" marL="310815" indent="-120315" defTabSz="228600">
              <a:spcBef>
                <a:spcPts val="600"/>
              </a:spcBef>
              <a:buFontTx/>
              <a:buChar char="•"/>
              <a:defRPr sz="1200">
                <a:latin typeface="Times New Roman"/>
                <a:ea typeface="Times New Roman"/>
                <a:cs typeface="Times New Roman"/>
                <a:sym typeface="Times New Roman"/>
              </a:defRPr>
            </a:pPr>
            <a:r>
              <a:t>Many landholders in close proximity created intense competitive pressures for labor in the wake of the Black Death.</a:t>
            </a:r>
          </a:p>
        </p:txBody>
      </p:sp>
      <p:pic>
        <p:nvPicPr>
          <p:cNvPr id="498" name="Image" descr="Image"/>
          <p:cNvPicPr>
            <a:picLocks noChangeAspect="1"/>
          </p:cNvPicPr>
          <p:nvPr/>
        </p:nvPicPr>
        <p:blipFill>
          <a:blip r:embed="rId2">
            <a:extLst/>
          </a:blip>
          <a:stretch>
            <a:fillRect/>
          </a:stretch>
        </p:blipFill>
        <p:spPr>
          <a:xfrm>
            <a:off x="5977066" y="1270000"/>
            <a:ext cx="2873098" cy="2683596"/>
          </a:xfrm>
          <a:prstGeom prst="rect">
            <a:avLst/>
          </a:prstGeom>
          <a:ln w="12700">
            <a:miter lim="400000"/>
          </a:ln>
        </p:spPr>
      </p:pic>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0" name="Is Malthus Right?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Is Malthus Right? II</a:t>
            </a:r>
          </a:p>
        </p:txBody>
      </p:sp>
      <p:sp>
        <p:nvSpPr>
          <p:cNvPr id="501"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502" name="At the macro level, yes; but there are lots of interesting meso- and small-scale puzzles:…"/>
          <p:cNvSpPr txBox="1"/>
          <p:nvPr>
            <p:ph type="body" sz="half" idx="4294967295"/>
          </p:nvPr>
        </p:nvSpPr>
        <p:spPr>
          <a:xfrm>
            <a:off x="277663" y="1270000"/>
            <a:ext cx="4774862" cy="5217160"/>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At the macro level, yes; but there are lots of interesting meso- and small-scale puzzles: </a:t>
            </a:r>
          </a:p>
          <a:p>
            <a:pPr marL="134753" indent="-134753" defTabSz="256031">
              <a:spcBef>
                <a:spcPts val="600"/>
              </a:spcBef>
              <a:buFontTx/>
              <a:defRPr sz="1344">
                <a:latin typeface="Times New Roman"/>
                <a:ea typeface="Times New Roman"/>
                <a:cs typeface="Times New Roman"/>
                <a:sym typeface="Times New Roman"/>
              </a:defRPr>
            </a:pPr>
            <a:r>
              <a:t>In addition, measures of good government, such as proxies for constraints on the executive, are correlated with urbanization in this period. </a:t>
            </a:r>
          </a:p>
          <a:p>
            <a:pPr marL="134753" indent="-134753" defTabSz="256031">
              <a:spcBef>
                <a:spcPts val="600"/>
              </a:spcBef>
              <a:buFontTx/>
              <a:defRPr sz="1344">
                <a:latin typeface="Times New Roman"/>
                <a:ea typeface="Times New Roman"/>
                <a:cs typeface="Times New Roman"/>
                <a:sym typeface="Times New Roman"/>
              </a:defRPr>
            </a:pPr>
            <a:r>
              <a:t>For example, DeLong and Shleifer (1993) showed there was a strong correlation between form of government and urbanization in the pre-modern world</a:t>
            </a:r>
          </a:p>
          <a:p>
            <a:pPr lvl="1" marL="348113" indent="-134753" defTabSz="256031">
              <a:spcBef>
                <a:spcPts val="600"/>
              </a:spcBef>
              <a:buFontTx/>
              <a:buChar char="•"/>
              <a:defRPr sz="1344">
                <a:latin typeface="Times New Roman"/>
                <a:ea typeface="Times New Roman"/>
                <a:cs typeface="Times New Roman"/>
                <a:sym typeface="Times New Roman"/>
              </a:defRPr>
            </a:pPr>
            <a:r>
              <a:t>Charles Wilson (1967): </a:t>
            </a:r>
            <a:r>
              <a:rPr i="1"/>
              <a:t>Trade, Society, and the State</a:t>
            </a:r>
            <a:r>
              <a:t>: "The two areas which in 1500 represented the richest and most advanced concentrations of trade, industry and wealth were the quadrilateral formed by the Italian cities Milan, Venice, Florence and Genoa; and the strip of the Netherlands that ran from Ypres north-east past Ghent and Bruges up to Antwerp. It was not merely coincidence that these were the areas where the tradesmen of the cities had been most successful in emancipating themselves from feudal interference and in keeping at bay the newer threat of more centralized political control offered by the new monarchies. In the fleeting intervals between the storms of politics and war, men here glimpsed the material advance that was possible when tradesmen were left in peace unflattered by the attentions of strategists who regarded their activities as the sinews of war…”</a:t>
            </a:r>
          </a:p>
        </p:txBody>
      </p:sp>
      <p:pic>
        <p:nvPicPr>
          <p:cNvPr id="503" name="Image" descr="Image"/>
          <p:cNvPicPr>
            <a:picLocks noChangeAspect="1"/>
          </p:cNvPicPr>
          <p:nvPr/>
        </p:nvPicPr>
        <p:blipFill>
          <a:blip r:embed="rId2">
            <a:extLst/>
          </a:blip>
          <a:stretch>
            <a:fillRect/>
          </a:stretch>
        </p:blipFill>
        <p:spPr>
          <a:xfrm>
            <a:off x="5052524" y="1270000"/>
            <a:ext cx="3974413" cy="3427881"/>
          </a:xfrm>
          <a:prstGeom prst="rect">
            <a:avLst/>
          </a:prstGeom>
          <a:ln w="12700">
            <a:miter lim="400000"/>
          </a:ln>
        </p:spPr>
      </p:pic>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5" name="Malthus: Summing Up"/>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Malthus: Summing Up</a:t>
            </a:r>
          </a:p>
        </p:txBody>
      </p:sp>
      <p:sp>
        <p:nvSpPr>
          <p:cNvPr id="50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507" name="On the broadest scale only:…"/>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16052">
              <a:spcBef>
                <a:spcPts val="1000"/>
              </a:spcBef>
              <a:buSzTx/>
              <a:buFontTx/>
              <a:buNone/>
              <a:defRPr b="1" sz="2184">
                <a:latin typeface="+mj-lt"/>
                <a:ea typeface="+mj-ea"/>
                <a:cs typeface="+mj-cs"/>
                <a:sym typeface="Helvetica"/>
              </a:defRPr>
            </a:pPr>
            <a:r>
              <a:t>On the broadest scale only:</a:t>
            </a:r>
          </a:p>
          <a:p>
            <a:pPr marL="218974" indent="-218974" defTabSz="416052">
              <a:spcBef>
                <a:spcPts val="1000"/>
              </a:spcBef>
              <a:buFontTx/>
              <a:defRPr sz="2184">
                <a:latin typeface="Times New Roman"/>
                <a:ea typeface="Times New Roman"/>
                <a:cs typeface="Times New Roman"/>
                <a:sym typeface="Times New Roman"/>
              </a:defRPr>
            </a:pPr>
            <a:r>
              <a:t>The simple Malthusian model may indeed capture some realities. </a:t>
            </a:r>
          </a:p>
          <a:p>
            <a:pPr marL="218974" indent="-218974" defTabSz="416052">
              <a:spcBef>
                <a:spcPts val="1000"/>
              </a:spcBef>
              <a:buFontTx/>
              <a:defRPr sz="2184">
                <a:latin typeface="Times New Roman"/>
                <a:ea typeface="Times New Roman"/>
                <a:cs typeface="Times New Roman"/>
                <a:sym typeface="Times New Roman"/>
              </a:defRPr>
            </a:pPr>
            <a:r>
              <a:t>If labor markets are competitive, population growth may indeed induce a decline in wages. </a:t>
            </a:r>
          </a:p>
          <a:p>
            <a:pPr marL="218974" indent="-218974" defTabSz="416052">
              <a:spcBef>
                <a:spcPts val="1000"/>
              </a:spcBef>
              <a:buFontTx/>
              <a:defRPr sz="2184">
                <a:latin typeface="Times New Roman"/>
                <a:ea typeface="Times New Roman"/>
                <a:cs typeface="Times New Roman"/>
                <a:sym typeface="Times New Roman"/>
              </a:defRPr>
            </a:pPr>
            <a:r>
              <a:t>Or if there is a fixed amount of land and few opportunities for labor intensive cultivation systems, a population increase may lead to a decline in output per worker. </a:t>
            </a:r>
          </a:p>
          <a:p>
            <a:pPr marL="218974" indent="-218974" defTabSz="416052">
              <a:spcBef>
                <a:spcPts val="1000"/>
              </a:spcBef>
              <a:buFontTx/>
              <a:defRPr sz="2184">
                <a:latin typeface="Times New Roman"/>
                <a:ea typeface="Times New Roman"/>
                <a:cs typeface="Times New Roman"/>
                <a:sym typeface="Times New Roman"/>
              </a:defRPr>
            </a:pPr>
            <a:r>
              <a:t>However, the reality is typically much more messy. </a:t>
            </a:r>
          </a:p>
          <a:p>
            <a:pPr lvl="1" marL="565684" indent="-218974" defTabSz="416052">
              <a:spcBef>
                <a:spcPts val="1000"/>
              </a:spcBef>
              <a:buFontTx/>
              <a:buChar char="•"/>
              <a:defRPr sz="2184">
                <a:latin typeface="Times New Roman"/>
                <a:ea typeface="Times New Roman"/>
                <a:cs typeface="Times New Roman"/>
                <a:sym typeface="Times New Roman"/>
              </a:defRPr>
            </a:pPr>
            <a:r>
              <a:t>How wages respond to changes in income will depend on </a:t>
            </a:r>
            <a:r>
              <a:rPr i="1"/>
              <a:t>institutions</a:t>
            </a:r>
            <a:r>
              <a:t>. </a:t>
            </a:r>
          </a:p>
          <a:p>
            <a:pPr lvl="1" marL="565684" indent="-218974" defTabSz="416052">
              <a:spcBef>
                <a:spcPts val="1000"/>
              </a:spcBef>
              <a:buFontTx/>
              <a:buChar char="•"/>
              <a:defRPr sz="2184">
                <a:latin typeface="Times New Roman"/>
                <a:ea typeface="Times New Roman"/>
                <a:cs typeface="Times New Roman"/>
                <a:sym typeface="Times New Roman"/>
              </a:defRPr>
            </a:pPr>
            <a:r>
              <a:t>Thus the overwhelming likelihood that institutional or cultural factors also shaped pre-modern growth</a:t>
            </a:r>
          </a:p>
          <a:p>
            <a:pPr lvl="1" marL="565684" indent="-218974" defTabSz="416052">
              <a:spcBef>
                <a:spcPts val="1000"/>
              </a:spcBef>
              <a:buFontTx/>
              <a:buChar char="•"/>
              <a:defRPr sz="2184">
                <a:latin typeface="Times New Roman"/>
                <a:ea typeface="Times New Roman"/>
                <a:cs typeface="Times New Roman"/>
                <a:sym typeface="Times New Roman"/>
              </a:defRPr>
            </a:pPr>
            <a:r>
              <a:t>It was not simply being dictated by the Malthusian relationship between births, deaths, and income. </a:t>
            </a:r>
          </a:p>
        </p:txBody>
      </p:sp>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9" name="Review: “Subsistence”"/>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Review: “Subsistence”</a:t>
            </a:r>
          </a:p>
        </p:txBody>
      </p:sp>
      <p:pic>
        <p:nvPicPr>
          <p:cNvPr id="510" name="Image" descr="Image"/>
          <p:cNvPicPr>
            <a:picLocks noChangeAspect="1"/>
          </p:cNvPicPr>
          <p:nvPr/>
        </p:nvPicPr>
        <p:blipFill>
          <a:blip r:embed="rId2">
            <a:extLst/>
          </a:blip>
          <a:stretch>
            <a:fillRect/>
          </a:stretch>
        </p:blipFill>
        <p:spPr>
          <a:xfrm>
            <a:off x="849123" y="1048519"/>
            <a:ext cx="6830027" cy="5499101"/>
          </a:xfrm>
          <a:prstGeom prst="rect">
            <a:avLst/>
          </a:prstGeom>
          <a:ln w="12700">
            <a:miter lim="400000"/>
          </a:ln>
        </p:spPr>
      </p:pic>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2" name="“Bare-Bon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“Bare-Bones”</a:t>
            </a:r>
          </a:p>
        </p:txBody>
      </p:sp>
      <p:pic>
        <p:nvPicPr>
          <p:cNvPr id="513" name="Image" descr="Image"/>
          <p:cNvPicPr>
            <a:picLocks noChangeAspect="1"/>
          </p:cNvPicPr>
          <p:nvPr/>
        </p:nvPicPr>
        <p:blipFill>
          <a:blip r:embed="rId2">
            <a:extLst/>
          </a:blip>
          <a:stretch>
            <a:fillRect/>
          </a:stretch>
        </p:blipFill>
        <p:spPr>
          <a:xfrm>
            <a:off x="277663" y="988769"/>
            <a:ext cx="3140043" cy="2812237"/>
          </a:xfrm>
          <a:prstGeom prst="rect">
            <a:avLst/>
          </a:prstGeom>
          <a:ln w="12700">
            <a:miter lim="400000"/>
          </a:ln>
        </p:spPr>
      </p:pic>
      <p:pic>
        <p:nvPicPr>
          <p:cNvPr id="514" name="Image" descr="Image"/>
          <p:cNvPicPr>
            <a:picLocks noChangeAspect="1"/>
          </p:cNvPicPr>
          <p:nvPr/>
        </p:nvPicPr>
        <p:blipFill>
          <a:blip r:embed="rId3">
            <a:extLst/>
          </a:blip>
          <a:stretch>
            <a:fillRect/>
          </a:stretch>
        </p:blipFill>
        <p:spPr>
          <a:xfrm>
            <a:off x="5057090" y="988769"/>
            <a:ext cx="3793074" cy="2684113"/>
          </a:xfrm>
          <a:prstGeom prst="rect">
            <a:avLst/>
          </a:prstGeom>
          <a:ln w="12700">
            <a:miter lim="400000"/>
          </a:ln>
        </p:spPr>
      </p:pic>
      <p:pic>
        <p:nvPicPr>
          <p:cNvPr id="515" name="Image" descr="Image"/>
          <p:cNvPicPr>
            <a:picLocks noChangeAspect="1"/>
          </p:cNvPicPr>
          <p:nvPr/>
        </p:nvPicPr>
        <p:blipFill>
          <a:blip r:embed="rId4">
            <a:extLst/>
          </a:blip>
          <a:stretch>
            <a:fillRect/>
          </a:stretch>
        </p:blipFill>
        <p:spPr>
          <a:xfrm>
            <a:off x="5057090" y="3801005"/>
            <a:ext cx="2417099" cy="2812236"/>
          </a:xfrm>
          <a:prstGeom prst="rect">
            <a:avLst/>
          </a:prstGeom>
          <a:ln w="12700">
            <a:miter lim="400000"/>
          </a:ln>
        </p:spPr>
      </p:pic>
      <p:sp>
        <p:nvSpPr>
          <p:cNvPr id="516" name="From Clark &amp; Allen:…"/>
          <p:cNvSpPr txBox="1"/>
          <p:nvPr>
            <p:ph type="body" sz="quarter" idx="4294967295"/>
          </p:nvPr>
        </p:nvSpPr>
        <p:spPr>
          <a:xfrm>
            <a:off x="277663" y="3929128"/>
            <a:ext cx="4139275" cy="2684113"/>
          </a:xfrm>
          <a:prstGeom prst="rect">
            <a:avLst/>
          </a:prstGeom>
        </p:spPr>
        <p:txBody>
          <a:bodyPr>
            <a:normAutofit fontScale="100000" lnSpcReduction="0"/>
          </a:bodyPr>
          <a:lstStyle/>
          <a:p>
            <a:pPr marL="0" indent="0" defTabSz="320039">
              <a:spcBef>
                <a:spcPts val="0"/>
              </a:spcBef>
              <a:buSzTx/>
              <a:buFontTx/>
              <a:buNone/>
              <a:defRPr b="1" sz="1679">
                <a:latin typeface="+mj-lt"/>
                <a:ea typeface="+mj-ea"/>
                <a:cs typeface="+mj-cs"/>
                <a:sym typeface="Helvetica"/>
              </a:defRPr>
            </a:pPr>
            <a:r>
              <a:t>From Clark &amp; Allen:</a:t>
            </a:r>
          </a:p>
          <a:p>
            <a:pPr marL="0" indent="0" defTabSz="320039">
              <a:spcBef>
                <a:spcPts val="0"/>
              </a:spcBef>
              <a:buSzTx/>
              <a:buFontTx/>
              <a:buNone/>
              <a:defRPr b="1" sz="1679">
                <a:latin typeface="+mj-lt"/>
                <a:ea typeface="+mj-ea"/>
                <a:cs typeface="+mj-cs"/>
                <a:sym typeface="Helvetica"/>
              </a:defRPr>
            </a:pPr>
          </a:p>
          <a:p>
            <a:pPr marL="168442" indent="-168442" defTabSz="320039">
              <a:spcBef>
                <a:spcPts val="0"/>
              </a:spcBef>
              <a:buFontTx/>
              <a:defRPr sz="1400">
                <a:latin typeface="Times New Roman"/>
                <a:ea typeface="Times New Roman"/>
                <a:cs typeface="Times New Roman"/>
                <a:sym typeface="Times New Roman"/>
              </a:defRPr>
            </a:pPr>
            <a:r>
              <a:t>"Manual workers”—70% of median, 50% of average income</a:t>
            </a:r>
          </a:p>
          <a:p>
            <a:pPr marL="168442" indent="-168442" defTabSz="320039">
              <a:spcBef>
                <a:spcPts val="0"/>
              </a:spcBef>
              <a:buFontTx/>
              <a:defRPr sz="1400">
                <a:latin typeface="Times New Roman"/>
                <a:ea typeface="Times New Roman"/>
                <a:cs typeface="Times New Roman"/>
                <a:sym typeface="Times New Roman"/>
              </a:defRPr>
            </a:pPr>
            <a:r>
              <a:t>In 1800: the English population in 1800 is a very rich pre-industrial population</a:t>
            </a:r>
          </a:p>
          <a:p>
            <a:pPr marL="168442" indent="-168442" defTabSz="320039">
              <a:spcBef>
                <a:spcPts val="0"/>
              </a:spcBef>
              <a:buFontTx/>
              <a:defRPr sz="1400">
                <a:latin typeface="Times New Roman"/>
                <a:ea typeface="Times New Roman"/>
                <a:cs typeface="Times New Roman"/>
                <a:sym typeface="Times New Roman"/>
              </a:defRPr>
            </a:pPr>
            <a:r>
              <a:t>70% of spending spent on food</a:t>
            </a:r>
          </a:p>
          <a:p>
            <a:pPr lvl="1" marL="435142" indent="-168442" defTabSz="320039">
              <a:spcBef>
                <a:spcPts val="0"/>
              </a:spcBef>
              <a:buFontTx/>
              <a:buChar char="•"/>
              <a:defRPr sz="1400">
                <a:latin typeface="Times New Roman"/>
                <a:ea typeface="Times New Roman"/>
                <a:cs typeface="Times New Roman"/>
                <a:sym typeface="Times New Roman"/>
              </a:defRPr>
            </a:pPr>
            <a:r>
              <a:t>30-40% grains</a:t>
            </a:r>
          </a:p>
          <a:p>
            <a:pPr lvl="1" marL="435142" indent="-168442" defTabSz="320039">
              <a:spcBef>
                <a:spcPts val="0"/>
              </a:spcBef>
              <a:buFontTx/>
              <a:buChar char="•"/>
              <a:defRPr sz="1400">
                <a:latin typeface="Times New Roman"/>
                <a:ea typeface="Times New Roman"/>
                <a:cs typeface="Times New Roman"/>
                <a:sym typeface="Times New Roman"/>
              </a:defRPr>
            </a:pPr>
            <a:r>
              <a:t>20% meat and dairy</a:t>
            </a:r>
          </a:p>
          <a:p>
            <a:pPr marL="168442" indent="-168442" defTabSz="320039">
              <a:spcBef>
                <a:spcPts val="0"/>
              </a:spcBef>
              <a:buFontTx/>
              <a:defRPr sz="1400">
                <a:latin typeface="Times New Roman"/>
                <a:ea typeface="Times New Roman"/>
                <a:cs typeface="Times New Roman"/>
                <a:sym typeface="Times New Roman"/>
              </a:defRPr>
            </a:pPr>
            <a:r>
              <a:t>“Bare-bones” subsistence</a:t>
            </a:r>
          </a:p>
          <a:p>
            <a:pPr marL="168442" indent="-168442" defTabSz="320039">
              <a:spcBef>
                <a:spcPts val="0"/>
              </a:spcBef>
              <a:buFontTx/>
              <a:defRPr sz="1400">
                <a:latin typeface="Times New Roman"/>
                <a:ea typeface="Times New Roman"/>
                <a:cs typeface="Times New Roman"/>
                <a:sym typeface="Times New Roman"/>
              </a:defRPr>
            </a:pPr>
            <a:r>
              <a:t>Cities: Malthus rules, but it takes centuries—and other things can and do happen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Huge Swings in Relative Price with Stable Technology"/>
          <p:cNvSpPr txBox="1"/>
          <p:nvPr>
            <p:ph type="title" idx="4294967295"/>
          </p:nvPr>
        </p:nvSpPr>
        <p:spPr>
          <a:xfrm>
            <a:off x="382511" y="0"/>
            <a:ext cx="8255001" cy="1270001"/>
          </a:xfrm>
          <a:prstGeom prst="rect">
            <a:avLst/>
          </a:prstGeom>
        </p:spPr>
        <p:txBody>
          <a:bodyPr>
            <a:normAutofit fontScale="100000" lnSpcReduction="0"/>
          </a:bodyPr>
          <a:lstStyle>
            <a:lvl1pPr defTabSz="214884">
              <a:defRPr sz="3759"/>
            </a:lvl1pPr>
          </a:lstStyle>
          <a:p>
            <a:pPr/>
            <a:r>
              <a:t>Huge Swings in Relative Price with Stable Technology</a:t>
            </a:r>
          </a:p>
        </p:txBody>
      </p:sp>
      <p:pic>
        <p:nvPicPr>
          <p:cNvPr id="78" name="Swings_in_Relative_Prices.png" descr="Swings_in_Relative_Prices.png"/>
          <p:cNvPicPr>
            <a:picLocks noChangeAspect="1"/>
          </p:cNvPicPr>
          <p:nvPr/>
        </p:nvPicPr>
        <p:blipFill>
          <a:blip r:embed="rId2">
            <a:extLst/>
          </a:blip>
          <a:stretch>
            <a:fillRect/>
          </a:stretch>
        </p:blipFill>
        <p:spPr>
          <a:xfrm>
            <a:off x="777373" y="1270000"/>
            <a:ext cx="7860139" cy="5269244"/>
          </a:xfrm>
          <a:prstGeom prst="rect">
            <a:avLst/>
          </a:prstGeom>
          <a:ln w="12700">
            <a:miter lim="400000"/>
          </a:ln>
        </p:spPr>
      </p:pic>
    </p:spTree>
  </p:cSld>
  <p:clrMapOvr>
    <a:masterClrMapping/>
  </p:clrMapOvr>
  <p:transition xmlns:p14="http://schemas.microsoft.com/office/powerpoint/2010/main" spd="med" advClick="1"/>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8" name="Review: Determinants of Technological and Organizational Progress"/>
          <p:cNvSpPr txBox="1"/>
          <p:nvPr>
            <p:ph type="title" idx="4294967295"/>
          </p:nvPr>
        </p:nvSpPr>
        <p:spPr>
          <a:xfrm>
            <a:off x="277663" y="-1"/>
            <a:ext cx="8572501" cy="1270001"/>
          </a:xfrm>
          <a:prstGeom prst="rect">
            <a:avLst/>
          </a:prstGeom>
        </p:spPr>
        <p:txBody>
          <a:bodyPr>
            <a:normAutofit fontScale="100000" lnSpcReduction="0"/>
          </a:bodyPr>
          <a:lstStyle>
            <a:lvl1pPr defTabSz="269747">
              <a:defRPr sz="3539"/>
            </a:lvl1pPr>
          </a:lstStyle>
          <a:p>
            <a:pPr/>
            <a:r>
              <a:t>Review: Determinants of Technological and Organizational Progress</a:t>
            </a:r>
          </a:p>
        </p:txBody>
      </p:sp>
      <p:sp>
        <p:nvSpPr>
          <p:cNvPr id="519" name="How do we make sense of the fact that technological and organizational progress was so slow back then and is so (relatively) rapid now?"/>
          <p:cNvSpPr txBox="1"/>
          <p:nvPr>
            <p:ph type="body" sz="quarter" idx="4294967295"/>
          </p:nvPr>
        </p:nvSpPr>
        <p:spPr>
          <a:xfrm>
            <a:off x="277663" y="1270000"/>
            <a:ext cx="8572501" cy="1148451"/>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How do we make sense of the fact that technological and organizational progress was so slow back then and is so (relatively) rapid now?</a:t>
            </a:r>
          </a:p>
        </p:txBody>
      </p:sp>
      <p:sp>
        <p:nvSpPr>
          <p:cNvPr id="520" name="Two heads are (almost) better than one…"/>
          <p:cNvSpPr txBox="1"/>
          <p:nvPr/>
        </p:nvSpPr>
        <p:spPr>
          <a:xfrm>
            <a:off x="277663" y="2418450"/>
            <a:ext cx="4181565" cy="419195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190098" indent="-190098" defTabSz="361188">
              <a:spcBef>
                <a:spcPts val="900"/>
              </a:spcBef>
              <a:buSzPct val="100000"/>
              <a:buChar char="•"/>
              <a:defRPr sz="1896">
                <a:latin typeface="Times New Roman"/>
                <a:ea typeface="Times New Roman"/>
                <a:cs typeface="Times New Roman"/>
                <a:sym typeface="Times New Roman"/>
              </a:defRPr>
            </a:pPr>
            <a:r>
              <a:t>Two heads are (almost) better than one</a:t>
            </a:r>
          </a:p>
          <a:p>
            <a:pPr lvl="1" marL="491088" indent="-190098" defTabSz="361188">
              <a:spcBef>
                <a:spcPts val="900"/>
              </a:spcBef>
              <a:buSzPct val="100000"/>
              <a:buChar char="•"/>
              <a:defRPr sz="1896">
                <a:latin typeface="Times New Roman"/>
                <a:ea typeface="Times New Roman"/>
                <a:cs typeface="Times New Roman"/>
                <a:sym typeface="Times New Roman"/>
              </a:defRPr>
            </a:pPr>
            <a:r>
              <a:t>But that does not quite work</a:t>
            </a:r>
          </a:p>
          <a:p>
            <a:pPr marL="190098" indent="-190098" defTabSz="361188">
              <a:spcBef>
                <a:spcPts val="900"/>
              </a:spcBef>
              <a:buSzPct val="100000"/>
              <a:buChar char="•"/>
              <a:defRPr sz="1896">
                <a:latin typeface="Times New Roman"/>
                <a:ea typeface="Times New Roman"/>
                <a:cs typeface="Times New Roman"/>
                <a:sym typeface="Times New Roman"/>
              </a:defRPr>
            </a:pPr>
            <a:r>
              <a:t>Add in additional drag from first picking low-hanging fruit</a:t>
            </a:r>
          </a:p>
          <a:p>
            <a:pPr marL="190098" indent="-190098" defTabSz="361188">
              <a:spcBef>
                <a:spcPts val="900"/>
              </a:spcBef>
              <a:buSzPct val="100000"/>
              <a:buChar char="•"/>
              <a:defRPr sz="1896">
                <a:latin typeface="Times New Roman"/>
                <a:ea typeface="Times New Roman"/>
                <a:cs typeface="Times New Roman"/>
                <a:sym typeface="Times New Roman"/>
              </a:defRPr>
            </a:pPr>
            <a:r>
              <a:t>What causes the increase in L</a:t>
            </a:r>
            <a:r>
              <a:rPr baseline="-5999"/>
              <a:t>stem</a:t>
            </a:r>
            <a:r>
              <a:t>?</a:t>
            </a:r>
          </a:p>
          <a:p>
            <a:pPr marL="190098" indent="-190098" defTabSz="361188">
              <a:spcBef>
                <a:spcPts val="900"/>
              </a:spcBef>
              <a:buSzPct val="100000"/>
              <a:buChar char="•"/>
              <a:defRPr sz="1896">
                <a:latin typeface="Times New Roman"/>
                <a:ea typeface="Times New Roman"/>
                <a:cs typeface="Times New Roman"/>
                <a:sym typeface="Times New Roman"/>
              </a:defRPr>
            </a:pPr>
            <a:r>
              <a:t>What institutions make it profitable for n</a:t>
            </a:r>
            <a:r>
              <a:rPr baseline="-5999"/>
              <a:t>stem</a:t>
            </a:r>
            <a:r>
              <a:t> to be higher?</a:t>
            </a:r>
          </a:p>
          <a:p>
            <a:pPr marL="190098" indent="-190098" defTabSz="361188">
              <a:spcBef>
                <a:spcPts val="900"/>
              </a:spcBef>
              <a:buSzPct val="100000"/>
              <a:buChar char="•"/>
              <a:defRPr sz="1896">
                <a:latin typeface="Times New Roman"/>
                <a:ea typeface="Times New Roman"/>
                <a:cs typeface="Times New Roman"/>
                <a:sym typeface="Times New Roman"/>
              </a:defRPr>
            </a:pPr>
            <a:r>
              <a:t>Plus:</a:t>
            </a:r>
          </a:p>
          <a:p>
            <a:pPr lvl="1" marL="491088" indent="-190098" defTabSz="361188">
              <a:spcBef>
                <a:spcPts val="900"/>
              </a:spcBef>
              <a:buSzPct val="100000"/>
              <a:buChar char="•"/>
              <a:defRPr sz="1896">
                <a:latin typeface="Times New Roman"/>
                <a:ea typeface="Times New Roman"/>
                <a:cs typeface="Times New Roman"/>
                <a:sym typeface="Times New Roman"/>
              </a:defRPr>
            </a:pPr>
            <a:r>
              <a:t>Learning by doing</a:t>
            </a:r>
          </a:p>
          <a:p>
            <a:pPr lvl="1" marL="491088" indent="-190098" defTabSz="361188">
              <a:spcBef>
                <a:spcPts val="900"/>
              </a:spcBef>
              <a:buSzPct val="100000"/>
              <a:buChar char="•"/>
              <a:defRPr sz="1896">
                <a:latin typeface="Times New Roman"/>
                <a:ea typeface="Times New Roman"/>
                <a:cs typeface="Times New Roman"/>
                <a:sym typeface="Times New Roman"/>
              </a:defRPr>
            </a:pPr>
            <a:r>
              <a:t>Productivity through embodiment</a:t>
            </a:r>
          </a:p>
          <a:p>
            <a:pPr lvl="1" marL="491088" indent="-190098" defTabSz="361188">
              <a:spcBef>
                <a:spcPts val="900"/>
              </a:spcBef>
              <a:buSzPct val="100000"/>
              <a:buChar char="•"/>
              <a:defRPr sz="1896">
                <a:latin typeface="Times New Roman"/>
                <a:ea typeface="Times New Roman"/>
                <a:cs typeface="Times New Roman"/>
                <a:sym typeface="Times New Roman"/>
              </a:defRPr>
            </a:pPr>
            <a:r>
              <a:t>Technology transfer through contact</a:t>
            </a:r>
          </a:p>
        </p:txBody>
      </p:sp>
      <p:pic>
        <p:nvPicPr>
          <p:cNvPr id="521" name="Image" descr="Image"/>
          <p:cNvPicPr>
            <a:picLocks noChangeAspect="1"/>
          </p:cNvPicPr>
          <p:nvPr/>
        </p:nvPicPr>
        <p:blipFill>
          <a:blip r:embed="rId2">
            <a:extLst/>
          </a:blip>
          <a:stretch>
            <a:fillRect/>
          </a:stretch>
        </p:blipFill>
        <p:spPr>
          <a:xfrm>
            <a:off x="5172374" y="2165088"/>
            <a:ext cx="1612901" cy="1028701"/>
          </a:xfrm>
          <a:prstGeom prst="rect">
            <a:avLst/>
          </a:prstGeom>
          <a:ln w="12700">
            <a:miter lim="400000"/>
          </a:ln>
        </p:spPr>
      </p:pic>
      <p:pic>
        <p:nvPicPr>
          <p:cNvPr id="522" name="Image" descr="Image"/>
          <p:cNvPicPr>
            <a:picLocks noChangeAspect="1"/>
          </p:cNvPicPr>
          <p:nvPr/>
        </p:nvPicPr>
        <p:blipFill>
          <a:blip r:embed="rId3">
            <a:extLst/>
          </a:blip>
          <a:stretch>
            <a:fillRect/>
          </a:stretch>
        </p:blipFill>
        <p:spPr>
          <a:xfrm>
            <a:off x="5172374" y="3005969"/>
            <a:ext cx="2631601" cy="766049"/>
          </a:xfrm>
          <a:prstGeom prst="rect">
            <a:avLst/>
          </a:prstGeom>
          <a:ln w="12700">
            <a:miter lim="400000"/>
          </a:ln>
        </p:spPr>
      </p:pic>
      <p:pic>
        <p:nvPicPr>
          <p:cNvPr id="523" name="Image" descr="Image"/>
          <p:cNvPicPr>
            <a:picLocks noChangeAspect="1"/>
          </p:cNvPicPr>
          <p:nvPr/>
        </p:nvPicPr>
        <p:blipFill>
          <a:blip r:embed="rId4">
            <a:extLst/>
          </a:blip>
          <a:stretch>
            <a:fillRect/>
          </a:stretch>
        </p:blipFill>
        <p:spPr>
          <a:xfrm>
            <a:off x="5172374" y="3772017"/>
            <a:ext cx="1334926" cy="569568"/>
          </a:xfrm>
          <a:prstGeom prst="rect">
            <a:avLst/>
          </a:prstGeom>
          <a:ln w="12700">
            <a:miter lim="400000"/>
          </a:ln>
        </p:spPr>
      </p:pic>
      <p:pic>
        <p:nvPicPr>
          <p:cNvPr id="524" name="Image" descr="Image"/>
          <p:cNvPicPr>
            <a:picLocks noChangeAspect="1"/>
          </p:cNvPicPr>
          <p:nvPr/>
        </p:nvPicPr>
        <p:blipFill>
          <a:blip r:embed="rId5">
            <a:extLst/>
          </a:blip>
          <a:stretch>
            <a:fillRect/>
          </a:stretch>
        </p:blipFill>
        <p:spPr>
          <a:xfrm>
            <a:off x="5172374" y="4359535"/>
            <a:ext cx="3607732" cy="629107"/>
          </a:xfrm>
          <a:prstGeom prst="rect">
            <a:avLst/>
          </a:prstGeom>
          <a:ln w="12700">
            <a:miter lim="400000"/>
          </a:ln>
        </p:spPr>
      </p:pic>
    </p:spTree>
  </p:cSld>
  <p:clrMapOvr>
    <a:masterClrMapping/>
  </p:clrMapOvr>
  <p:transition xmlns:p14="http://schemas.microsoft.com/office/powerpoint/2010/main" spd="med" advClick="1"/>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6" name="Review: Solow-Malthus Model Basic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Solow-Malthus Model Basics</a:t>
            </a:r>
          </a:p>
        </p:txBody>
      </p:sp>
      <p:sp>
        <p:nvSpPr>
          <p:cNvPr id="527"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Although population did increase—slowly</a:t>
            </a:r>
          </a:p>
          <a:p>
            <a:pPr marL="228600" indent="-228600" defTabSz="434340">
              <a:spcBef>
                <a:spcPts val="1100"/>
              </a:spcBef>
              <a:buFontTx/>
              <a:defRPr sz="2280">
                <a:latin typeface="Times New Roman"/>
                <a:ea typeface="Times New Roman"/>
                <a:cs typeface="Times New Roman"/>
                <a:sym typeface="Times New Roman"/>
              </a:defRPr>
            </a:pPr>
            <a:r>
              <a:t>Other parts of the model</a:t>
            </a:r>
          </a:p>
          <a:p>
            <a:pPr marL="228600" indent="-228600" defTabSz="434340">
              <a:spcBef>
                <a:spcPts val="1100"/>
              </a:spcBef>
              <a:buFontTx/>
              <a:defRPr sz="2280">
                <a:latin typeface="Times New Roman"/>
                <a:ea typeface="Times New Roman"/>
                <a:cs typeface="Times New Roman"/>
                <a:sym typeface="Times New Roman"/>
              </a:defRPr>
            </a:pPr>
            <a:r>
              <a:t>Balanced-growth equilibrium</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a:p>
            <a:pPr marL="228600" indent="-228600" defTabSz="434340">
              <a:spcBef>
                <a:spcPts val="1100"/>
              </a:spcBef>
              <a:buFontTx/>
              <a:defRPr sz="2280">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9" name="Understanding the Solow-Malthus Equilibrium: Population and Labor Force"/>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Understanding the Solow-Malthus Equilibrium: Population and Labor Force</a:t>
            </a:r>
          </a:p>
        </p:txBody>
      </p:sp>
      <p:sp>
        <p:nvSpPr>
          <p:cNvPr id="530"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531" name="Image" descr="Image"/>
          <p:cNvPicPr>
            <a:picLocks noChangeAspect="1"/>
          </p:cNvPicPr>
          <p:nvPr/>
        </p:nvPicPr>
        <p:blipFill>
          <a:blip r:embed="rId2">
            <a:extLst/>
          </a:blip>
          <a:stretch>
            <a:fillRect/>
          </a:stretch>
        </p:blipFill>
        <p:spPr>
          <a:xfrm>
            <a:off x="2246562" y="1270000"/>
            <a:ext cx="4915643" cy="3950228"/>
          </a:xfrm>
          <a:prstGeom prst="rect">
            <a:avLst/>
          </a:prstGeom>
          <a:ln w="12700">
            <a:miter lim="400000"/>
          </a:ln>
        </p:spPr>
      </p:pic>
    </p:spTree>
  </p:cSld>
  <p:clrMapOvr>
    <a:masterClrMapping/>
  </p:clrMapOvr>
  <p:transition xmlns:p14="http://schemas.microsoft.com/office/powerpoint/2010/main" spd="med" advClick="1"/>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3" name="Understanding the Solow-Mathus Equilibrium: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the Solow-Mathus Equilibrium: Prosperity</a:t>
            </a:r>
          </a:p>
        </p:txBody>
      </p:sp>
      <p:sp>
        <p:nvSpPr>
          <p:cNvPr id="534"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535" name="Image" descr="Image"/>
          <p:cNvPicPr>
            <a:picLocks noChangeAspect="1"/>
          </p:cNvPicPr>
          <p:nvPr/>
        </p:nvPicPr>
        <p:blipFill>
          <a:blip r:embed="rId2">
            <a:extLst/>
          </a:blip>
          <a:stretch>
            <a:fillRect/>
          </a:stretch>
        </p:blipFill>
        <p:spPr>
          <a:xfrm>
            <a:off x="874563" y="1244600"/>
            <a:ext cx="7975601" cy="4152900"/>
          </a:xfrm>
          <a:prstGeom prst="rect">
            <a:avLst/>
          </a:prstGeom>
          <a:ln w="12700">
            <a:miter lim="400000"/>
          </a:ln>
        </p:spPr>
      </p:pic>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7" name="Steady-State and Along the Transition P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a:t>
            </a:r>
          </a:p>
        </p:txBody>
      </p:sp>
      <p:sp>
        <p:nvSpPr>
          <p:cNvPr id="538" name="The fall of an empir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The fall of an empire:</a:t>
            </a:r>
          </a:p>
          <a:p>
            <a:pPr marL="228600" indent="-228600" defTabSz="434340">
              <a:spcBef>
                <a:spcPts val="110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FontTx/>
              <a:buChar char="•"/>
              <a:defRPr sz="2280">
                <a:latin typeface="Times New Roman"/>
                <a:ea typeface="Times New Roman"/>
                <a:cs typeface="Times New Roman"/>
                <a:sym typeface="Times New Roman"/>
              </a:defRPr>
            </a:pPr>
            <a:r>
              <a:t>A decline in law-and-order that produces a sharp fall in the savings rate: Δs = -0.10</a:t>
            </a:r>
          </a:p>
        </p:txBody>
      </p:sp>
      <p:pic>
        <p:nvPicPr>
          <p:cNvPr id="539" name="Image" descr="Image"/>
          <p:cNvPicPr>
            <a:picLocks noChangeAspect="1"/>
          </p:cNvPicPr>
          <p:nvPr/>
        </p:nvPicPr>
        <p:blipFill>
          <a:blip r:embed="rId3">
            <a:extLst/>
          </a:blip>
          <a:stretch>
            <a:fillRect/>
          </a:stretch>
        </p:blipFill>
        <p:spPr>
          <a:xfrm>
            <a:off x="3933526" y="1270000"/>
            <a:ext cx="4916638" cy="5254477"/>
          </a:xfrm>
          <a:prstGeom prst="rect">
            <a:avLst/>
          </a:prstGeom>
          <a:ln w="12700">
            <a:miter lim="400000"/>
          </a:ln>
        </p:spPr>
      </p:pic>
    </p:spTree>
  </p:cSld>
  <p:clrMapOvr>
    <a:masterClrMapping/>
  </p:clrMapOvr>
  <p:transition xmlns:p14="http://schemas.microsoft.com/office/powerpoint/2010/main" spd="med" advClick="1"/>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1" name="Review: Solow Model Basic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lvl1pPr>
          </a:lstStyle>
          <a:p>
            <a:pPr/>
            <a:r>
              <a:t>Review: Solow Model Basics</a:t>
            </a:r>
          </a:p>
        </p:txBody>
      </p:sp>
      <p:sp>
        <p:nvSpPr>
          <p:cNvPr id="542" name="Lecture Notes: &lt;https://www.bradford-delong.com/2020/01/lecture-notes-the-solow-growth-model-the-history-of-economic-growth-econ-135.html&gt;"/>
          <p:cNvSpPr txBox="1"/>
          <p:nvPr>
            <p:ph type="body" sz="quarter" idx="4294967295"/>
          </p:nvPr>
        </p:nvSpPr>
        <p:spPr>
          <a:xfrm>
            <a:off x="277663" y="1270000"/>
            <a:ext cx="8572501" cy="881739"/>
          </a:xfrm>
          <a:prstGeom prst="rect">
            <a:avLst/>
          </a:prstGeom>
        </p:spPr>
        <p:txBody>
          <a:bodyPr>
            <a:normAutofit fontScale="100000" lnSpcReduction="0"/>
          </a:bodyPr>
          <a:lstStyle/>
          <a:p>
            <a:pPr marL="0" indent="0" defTabSz="306324">
              <a:spcBef>
                <a:spcPts val="800"/>
              </a:spcBef>
              <a:buSzTx/>
              <a:buFontTx/>
              <a:buNone/>
              <a:defRPr b="1" sz="1608">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p:txBody>
      </p:sp>
      <p:pic>
        <p:nvPicPr>
          <p:cNvPr id="543" name="Image" descr="Image"/>
          <p:cNvPicPr>
            <a:picLocks noChangeAspect="1"/>
          </p:cNvPicPr>
          <p:nvPr/>
        </p:nvPicPr>
        <p:blipFill>
          <a:blip r:embed="rId3">
            <a:extLst/>
          </a:blip>
          <a:stretch>
            <a:fillRect/>
          </a:stretch>
        </p:blipFill>
        <p:spPr>
          <a:xfrm>
            <a:off x="277663" y="2019029"/>
            <a:ext cx="8305801" cy="825501"/>
          </a:xfrm>
          <a:prstGeom prst="rect">
            <a:avLst/>
          </a:prstGeom>
          <a:ln w="12700">
            <a:miter lim="400000"/>
          </a:ln>
        </p:spPr>
      </p:pic>
      <p:pic>
        <p:nvPicPr>
          <p:cNvPr id="544" name="Image" descr="Image"/>
          <p:cNvPicPr>
            <a:picLocks noChangeAspect="1"/>
          </p:cNvPicPr>
          <p:nvPr/>
        </p:nvPicPr>
        <p:blipFill>
          <a:blip r:embed="rId4">
            <a:extLst/>
          </a:blip>
          <a:stretch>
            <a:fillRect/>
          </a:stretch>
        </p:blipFill>
        <p:spPr>
          <a:xfrm>
            <a:off x="277663" y="3167239"/>
            <a:ext cx="1168401" cy="558801"/>
          </a:xfrm>
          <a:prstGeom prst="rect">
            <a:avLst/>
          </a:prstGeom>
          <a:ln w="12700">
            <a:miter lim="400000"/>
          </a:ln>
        </p:spPr>
      </p:pic>
      <p:pic>
        <p:nvPicPr>
          <p:cNvPr id="545" name="Image" descr="Image"/>
          <p:cNvPicPr>
            <a:picLocks noChangeAspect="1"/>
          </p:cNvPicPr>
          <p:nvPr/>
        </p:nvPicPr>
        <p:blipFill>
          <a:blip r:embed="rId5">
            <a:extLst/>
          </a:blip>
          <a:stretch>
            <a:fillRect/>
          </a:stretch>
        </p:blipFill>
        <p:spPr>
          <a:xfrm>
            <a:off x="2248266" y="3129139"/>
            <a:ext cx="1981201" cy="596901"/>
          </a:xfrm>
          <a:prstGeom prst="rect">
            <a:avLst/>
          </a:prstGeom>
          <a:ln w="12700">
            <a:miter lim="400000"/>
          </a:ln>
        </p:spPr>
      </p:pic>
      <p:pic>
        <p:nvPicPr>
          <p:cNvPr id="546" name="Image" descr="Image"/>
          <p:cNvPicPr>
            <a:picLocks noChangeAspect="1"/>
          </p:cNvPicPr>
          <p:nvPr/>
        </p:nvPicPr>
        <p:blipFill>
          <a:blip r:embed="rId6">
            <a:extLst/>
          </a:blip>
          <a:stretch>
            <a:fillRect/>
          </a:stretch>
        </p:blipFill>
        <p:spPr>
          <a:xfrm>
            <a:off x="5154463" y="3167239"/>
            <a:ext cx="3429001" cy="546101"/>
          </a:xfrm>
          <a:prstGeom prst="rect">
            <a:avLst/>
          </a:prstGeom>
          <a:ln w="12700">
            <a:miter lim="400000"/>
          </a:ln>
        </p:spPr>
      </p:pic>
      <p:pic>
        <p:nvPicPr>
          <p:cNvPr id="547" name="Image" descr="Image"/>
          <p:cNvPicPr>
            <a:picLocks noChangeAspect="1"/>
          </p:cNvPicPr>
          <p:nvPr/>
        </p:nvPicPr>
        <p:blipFill>
          <a:blip r:embed="rId7">
            <a:extLst/>
          </a:blip>
          <a:srcRect l="0" t="0" r="0" b="68242"/>
          <a:stretch>
            <a:fillRect/>
          </a:stretch>
        </p:blipFill>
        <p:spPr>
          <a:xfrm>
            <a:off x="-1189498" y="4010649"/>
            <a:ext cx="5679406" cy="708294"/>
          </a:xfrm>
          <a:prstGeom prst="rect">
            <a:avLst/>
          </a:prstGeom>
          <a:ln w="12700">
            <a:miter lim="400000"/>
          </a:ln>
        </p:spPr>
      </p:pic>
      <p:pic>
        <p:nvPicPr>
          <p:cNvPr id="548" name="Image" descr="Image"/>
          <p:cNvPicPr>
            <a:picLocks noChangeAspect="1"/>
          </p:cNvPicPr>
          <p:nvPr/>
        </p:nvPicPr>
        <p:blipFill>
          <a:blip r:embed="rId7">
            <a:extLst/>
          </a:blip>
          <a:srcRect l="0" t="66300" r="0" b="3416"/>
          <a:stretch>
            <a:fillRect/>
          </a:stretch>
        </p:blipFill>
        <p:spPr>
          <a:xfrm>
            <a:off x="2874565" y="4036049"/>
            <a:ext cx="6269615" cy="745583"/>
          </a:xfrm>
          <a:prstGeom prst="rect">
            <a:avLst/>
          </a:prstGeom>
          <a:ln w="12700">
            <a:miter lim="400000"/>
          </a:ln>
        </p:spPr>
      </p:pic>
      <p:pic>
        <p:nvPicPr>
          <p:cNvPr id="549" name="Image" descr="Image"/>
          <p:cNvPicPr>
            <a:picLocks noChangeAspect="1"/>
          </p:cNvPicPr>
          <p:nvPr/>
        </p:nvPicPr>
        <p:blipFill>
          <a:blip r:embed="rId8">
            <a:extLst/>
          </a:blip>
          <a:srcRect l="0" t="0" r="0" b="79047"/>
          <a:stretch>
            <a:fillRect/>
          </a:stretch>
        </p:blipFill>
        <p:spPr>
          <a:xfrm>
            <a:off x="-2037520" y="5003681"/>
            <a:ext cx="8661401" cy="979219"/>
          </a:xfrm>
          <a:prstGeom prst="rect">
            <a:avLst/>
          </a:prstGeom>
          <a:ln w="12700">
            <a:miter lim="400000"/>
          </a:ln>
        </p:spPr>
      </p:pic>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1" name="Solving the Model"/>
          <p:cNvSpPr txBox="1"/>
          <p:nvPr>
            <p:ph type="title" idx="4294967295"/>
          </p:nvPr>
        </p:nvSpPr>
        <p:spPr>
          <a:xfrm>
            <a:off x="277663" y="-1"/>
            <a:ext cx="8572501" cy="1270001"/>
          </a:xfrm>
          <a:prstGeom prst="rect">
            <a:avLst/>
          </a:prstGeom>
        </p:spPr>
        <p:txBody>
          <a:bodyPr>
            <a:normAutofit fontScale="100000" lnSpcReduction="0"/>
          </a:bodyPr>
          <a:lstStyle>
            <a:lvl1pPr>
              <a:defRPr sz="7200">
                <a:solidFill>
                  <a:srgbClr val="000080"/>
                </a:solidFill>
              </a:defRPr>
            </a:lvl1pPr>
          </a:lstStyle>
          <a:p>
            <a:pPr/>
            <a:r>
              <a:t>Solving the Model</a:t>
            </a:r>
          </a:p>
        </p:txBody>
      </p:sp>
      <p:pic>
        <p:nvPicPr>
          <p:cNvPr id="552"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4" name="Along the Balanced-Growth Path"/>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Along the Balanced-Growth Path</a:t>
            </a:r>
          </a:p>
        </p:txBody>
      </p:sp>
      <p:sp>
        <p:nvSpPr>
          <p:cNvPr id="555" name="Everything except κ—which is constant—grows at a constant proportional rate: either n, or g, or n+g;…"/>
          <p:cNvSpPr txBox="1"/>
          <p:nvPr>
            <p:ph type="body" sz="half" idx="4294967295"/>
          </p:nvPr>
        </p:nvSpPr>
        <p:spPr>
          <a:xfrm>
            <a:off x="277663" y="1270000"/>
            <a:ext cx="8572501" cy="2292499"/>
          </a:xfrm>
          <a:prstGeom prst="rect">
            <a:avLst/>
          </a:prstGeom>
        </p:spPr>
        <p:txBody>
          <a:bodyPr>
            <a:normAutofit fontScale="100000" lnSpcReduction="0"/>
          </a:bodyPr>
          <a:lstStyle/>
          <a:p>
            <a:pPr marL="0" indent="0">
              <a:spcBef>
                <a:spcPts val="1200"/>
              </a:spcBef>
              <a:buSzTx/>
              <a:buFontTx/>
              <a:buNone/>
              <a:defRPr b="1" sz="2400">
                <a:latin typeface="Times New Roman"/>
                <a:ea typeface="Times New Roman"/>
                <a:cs typeface="Times New Roman"/>
                <a:sym typeface="Times New Roman"/>
              </a:defRPr>
            </a:pPr>
            <a:r>
              <a:t>Everything except κ—which is constant—grows at a constant proportional rate: either n, or g, or n+g;</a:t>
            </a:r>
          </a:p>
          <a:p>
            <a:pPr marL="240631" indent="-240631">
              <a:spcBef>
                <a:spcPts val="1200"/>
              </a:spcBef>
              <a:buFontTx/>
              <a:defRPr sz="2400">
                <a:latin typeface="Times New Roman"/>
                <a:ea typeface="Times New Roman"/>
                <a:cs typeface="Times New Roman"/>
                <a:sym typeface="Times New Roman"/>
              </a:defRPr>
            </a:pPr>
            <a:r>
              <a:t>Labor force L grows at n</a:t>
            </a:r>
          </a:p>
          <a:p>
            <a:pPr marL="240631" indent="-240631">
              <a:spcBef>
                <a:spcPts val="1200"/>
              </a:spcBef>
              <a:buFontTx/>
              <a:defRPr sz="2400">
                <a:latin typeface="Times New Roman"/>
                <a:ea typeface="Times New Roman"/>
                <a:cs typeface="Times New Roman"/>
                <a:sym typeface="Times New Roman"/>
              </a:defRPr>
            </a:pPr>
            <a:r>
              <a:t>Income per worker y and the efficiency of labor E grow at g</a:t>
            </a:r>
          </a:p>
          <a:p>
            <a:pPr marL="240631" indent="-240631">
              <a:spcBef>
                <a:spcPts val="1200"/>
              </a:spcBef>
              <a:buFontTx/>
              <a:defRPr sz="2400">
                <a:latin typeface="Times New Roman"/>
                <a:ea typeface="Times New Roman"/>
                <a:cs typeface="Times New Roman"/>
                <a:sym typeface="Times New Roman"/>
              </a:defRPr>
            </a:pPr>
            <a:r>
              <a:t>Total income Y and the capital stock K grow at n+g</a:t>
            </a:r>
          </a:p>
        </p:txBody>
      </p:sp>
      <p:pic>
        <p:nvPicPr>
          <p:cNvPr id="556" name="Image" descr="Image"/>
          <p:cNvPicPr>
            <a:picLocks noChangeAspect="1"/>
          </p:cNvPicPr>
          <p:nvPr/>
        </p:nvPicPr>
        <p:blipFill>
          <a:blip r:embed="rId2">
            <a:extLst/>
          </a:blip>
          <a:stretch>
            <a:fillRect/>
          </a:stretch>
        </p:blipFill>
        <p:spPr>
          <a:xfrm>
            <a:off x="865672" y="3650734"/>
            <a:ext cx="7175501" cy="2832101"/>
          </a:xfrm>
          <a:prstGeom prst="rect">
            <a:avLst/>
          </a:prstGeom>
          <a:ln w="12700">
            <a:miter lim="400000"/>
          </a:ln>
        </p:spPr>
      </p:pic>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8" name="Review: Long-Run Patterns: Global h, g, &amp; n"/>
          <p:cNvSpPr txBox="1"/>
          <p:nvPr>
            <p:ph type="title" idx="4294967295"/>
          </p:nvPr>
        </p:nvSpPr>
        <p:spPr>
          <a:xfrm>
            <a:off x="277663" y="-1"/>
            <a:ext cx="8572501" cy="1270001"/>
          </a:xfrm>
          <a:prstGeom prst="rect">
            <a:avLst/>
          </a:prstGeom>
        </p:spPr>
        <p:txBody>
          <a:bodyPr>
            <a:normAutofit fontScale="100000" lnSpcReduction="0"/>
          </a:bodyPr>
          <a:lstStyle/>
          <a:p>
            <a:pPr defTabSz="288036">
              <a:defRPr sz="3780"/>
            </a:pPr>
            <a:r>
              <a:t>Review: Long-Run Patterns: Global </a:t>
            </a:r>
            <a:r>
              <a:rPr i="1"/>
              <a:t>h</a:t>
            </a:r>
            <a:r>
              <a:t>, </a:t>
            </a:r>
            <a:r>
              <a:rPr i="1"/>
              <a:t>g</a:t>
            </a:r>
            <a:r>
              <a:t>, &amp; </a:t>
            </a:r>
            <a:r>
              <a:rPr i="1"/>
              <a:t>n</a:t>
            </a:r>
          </a:p>
        </p:txBody>
      </p:sp>
      <p:pic>
        <p:nvPicPr>
          <p:cNvPr id="559" name="Image" descr="Image"/>
          <p:cNvPicPr>
            <a:picLocks noChangeAspect="1"/>
          </p:cNvPicPr>
          <p:nvPr/>
        </p:nvPicPr>
        <p:blipFill>
          <a:blip r:embed="rId2">
            <a:extLst/>
          </a:blip>
          <a:stretch>
            <a:fillRect/>
          </a:stretch>
        </p:blipFill>
        <p:spPr>
          <a:xfrm>
            <a:off x="277663" y="1270000"/>
            <a:ext cx="8178801" cy="4508500"/>
          </a:xfrm>
          <a:prstGeom prst="rect">
            <a:avLst/>
          </a:prstGeom>
          <a:ln w="12700">
            <a:miter lim="400000"/>
          </a:ln>
        </p:spPr>
      </p:pic>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1" name="Long-Run Patterns: “Western” h, g &amp; n"/>
          <p:cNvSpPr txBox="1"/>
          <p:nvPr>
            <p:ph type="title" idx="4294967295"/>
          </p:nvPr>
        </p:nvSpPr>
        <p:spPr>
          <a:xfrm>
            <a:off x="277663" y="-1"/>
            <a:ext cx="8572501" cy="1270001"/>
          </a:xfrm>
          <a:prstGeom prst="rect">
            <a:avLst/>
          </a:prstGeom>
        </p:spPr>
        <p:txBody>
          <a:bodyPr>
            <a:normAutofit fontScale="100000" lnSpcReduction="0"/>
          </a:bodyPr>
          <a:lstStyle/>
          <a:p>
            <a:pPr defTabSz="288036">
              <a:defRPr sz="3780">
                <a:solidFill>
                  <a:srgbClr val="000080"/>
                </a:solidFill>
              </a:defRPr>
            </a:pPr>
            <a:r>
              <a:t>Long-Run Patterns: “Western” </a:t>
            </a:r>
            <a:r>
              <a:rPr i="1"/>
              <a:t>h</a:t>
            </a:r>
            <a:r>
              <a:t>, </a:t>
            </a:r>
            <a:r>
              <a:rPr i="1"/>
              <a:t>g</a:t>
            </a:r>
            <a:r>
              <a:t> &amp; </a:t>
            </a:r>
            <a:r>
              <a:rPr i="1"/>
              <a:t>n</a:t>
            </a:r>
          </a:p>
        </p:txBody>
      </p:sp>
      <p:pic>
        <p:nvPicPr>
          <p:cNvPr id="562" name="Image" descr="Image"/>
          <p:cNvPicPr>
            <a:picLocks noChangeAspect="1"/>
          </p:cNvPicPr>
          <p:nvPr/>
        </p:nvPicPr>
        <p:blipFill>
          <a:blip r:embed="rId2">
            <a:extLst/>
          </a:blip>
          <a:stretch>
            <a:fillRect/>
          </a:stretch>
        </p:blipFill>
        <p:spPr>
          <a:xfrm>
            <a:off x="277663" y="1270000"/>
            <a:ext cx="8572501" cy="4353644"/>
          </a:xfrm>
          <a:prstGeom prst="rect">
            <a:avLst/>
          </a:prstGeom>
          <a:ln w="12700">
            <a:miter lim="400000"/>
          </a:ln>
        </p:spPr>
      </p:pic>
      <p:sp>
        <p:nvSpPr>
          <p:cNvPr id="563" name="Where does the “ρ” come from?…"/>
          <p:cNvSpPr txBox="1"/>
          <p:nvPr>
            <p:ph type="body" sz="quarter" idx="4294967295"/>
          </p:nvPr>
        </p:nvSpPr>
        <p:spPr>
          <a:xfrm>
            <a:off x="277663" y="5623643"/>
            <a:ext cx="8572501" cy="1040980"/>
          </a:xfrm>
          <a:prstGeom prst="rect">
            <a:avLst/>
          </a:prstGeom>
        </p:spPr>
        <p:txBody>
          <a:bodyPr>
            <a:normAutofit fontScale="100000" lnSpcReduction="0"/>
          </a:bodyPr>
          <a:lstStyle/>
          <a:p>
            <a:pPr marL="0" indent="0" defTabSz="224027">
              <a:spcBef>
                <a:spcPts val="0"/>
              </a:spcBef>
              <a:buSzTx/>
              <a:buFontTx/>
              <a:buNone/>
              <a:defRPr sz="1176">
                <a:latin typeface="Times New Roman"/>
                <a:ea typeface="Times New Roman"/>
                <a:cs typeface="Times New Roman"/>
                <a:sym typeface="Times New Roman"/>
              </a:defRPr>
            </a:pPr>
            <a:r>
              <a:rPr b="1">
                <a:latin typeface="+mj-lt"/>
                <a:ea typeface="+mj-ea"/>
                <a:cs typeface="+mj-cs"/>
                <a:sym typeface="Helvetica"/>
              </a:rPr>
              <a:t>Where does the “ρ” come from?</a:t>
            </a:r>
            <a:endParaRPr b="1">
              <a:latin typeface="+mj-lt"/>
              <a:ea typeface="+mj-ea"/>
              <a:cs typeface="+mj-cs"/>
              <a:sym typeface="Helvetica"/>
            </a:endParaRPr>
          </a:p>
          <a:p>
            <a:pPr marL="0" indent="0" defTabSz="224027">
              <a:spcBef>
                <a:spcPts val="0"/>
              </a:spcBef>
              <a:buSzTx/>
              <a:buFontTx/>
              <a:buNone/>
              <a:defRPr sz="1176">
                <a:latin typeface="Times New Roman"/>
                <a:ea typeface="Times New Roman"/>
                <a:cs typeface="Times New Roman"/>
                <a:sym typeface="Times New Roman"/>
              </a:defRPr>
            </a:pPr>
          </a:p>
          <a:p>
            <a:pPr marL="117909" indent="-117909" defTabSz="224027">
              <a:spcBef>
                <a:spcPts val="500"/>
              </a:spcBef>
              <a:buFontTx/>
              <a:defRPr sz="1176">
                <a:latin typeface="Times New Roman"/>
                <a:ea typeface="Times New Roman"/>
                <a:cs typeface="Times New Roman"/>
                <a:sym typeface="Times New Roman"/>
              </a:defRPr>
            </a:pPr>
            <a:r>
              <a:t>“Ghost acreage”—conquest and resource utilization (sugar islands, timberlands, cottonlands, etc.)</a:t>
            </a:r>
          </a:p>
          <a:p>
            <a:pPr marL="117909" indent="-117909" defTabSz="224027">
              <a:spcBef>
                <a:spcPts val="500"/>
              </a:spcBef>
              <a:buFontTx/>
              <a:defRPr sz="1176">
                <a:latin typeface="Times New Roman"/>
                <a:ea typeface="Times New Roman"/>
                <a:cs typeface="Times New Roman"/>
                <a:sym typeface="Times New Roman"/>
              </a:defRPr>
            </a:pPr>
            <a:r>
              <a:t>Cultural expansion—Australia, Canada, New Zealand, &amp; U.S.; Spain &amp; Italy &amp; Scandinavia; plus Japan, Korea, Taiwan, Hong Kong, &amp; Singapore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 name="Cotton Is King! (Plus Iron and Steam)"/>
          <p:cNvSpPr txBox="1"/>
          <p:nvPr>
            <p:ph type="title" idx="4294967295"/>
          </p:nvPr>
        </p:nvSpPr>
        <p:spPr>
          <a:xfrm>
            <a:off x="457200" y="-1"/>
            <a:ext cx="8255000" cy="1270001"/>
          </a:xfrm>
          <a:prstGeom prst="rect">
            <a:avLst/>
          </a:prstGeom>
        </p:spPr>
        <p:txBody>
          <a:bodyPr>
            <a:normAutofit fontScale="100000" lnSpcReduction="0"/>
          </a:bodyPr>
          <a:lstStyle>
            <a:lvl1pPr defTabSz="320039">
              <a:defRPr sz="4200"/>
            </a:lvl1pPr>
          </a:lstStyle>
          <a:p>
            <a:pPr/>
            <a:r>
              <a:t>Cotton Is King! (Plus Iron and Steam)</a:t>
            </a:r>
          </a:p>
        </p:txBody>
      </p:sp>
      <p:sp>
        <p:nvSpPr>
          <p:cNvPr id="81" name="The English ability to make clothes out of cotton in factories for domestic consumption was a 10%-of-everything gain by 1860……"/>
          <p:cNvSpPr txBox="1"/>
          <p:nvPr>
            <p:ph type="body" sz="half" idx="4294967295"/>
          </p:nvPr>
        </p:nvSpPr>
        <p:spPr>
          <a:xfrm>
            <a:off x="457200" y="1270000"/>
            <a:ext cx="3175000" cy="5397500"/>
          </a:xfrm>
          <a:prstGeom prst="rect">
            <a:avLst/>
          </a:prstGeom>
        </p:spPr>
        <p:txBody>
          <a:bodyPr>
            <a:normAutofit fontScale="100000" lnSpcReduction="0"/>
          </a:bodyPr>
          <a:lstStyle/>
          <a:p>
            <a:pPr marL="322325" indent="-322325" defTabSz="429768">
              <a:lnSpc>
                <a:spcPct val="80000"/>
              </a:lnSpc>
              <a:spcBef>
                <a:spcPts val="600"/>
              </a:spcBef>
              <a:defRPr sz="2256"/>
            </a:pPr>
            <a:r>
              <a:t>The English ability to make clothes out of cotton in factories for domestic consumption was a 10%-of-everything gain by 1860…</a:t>
            </a:r>
          </a:p>
          <a:p>
            <a:pPr marL="322325" indent="-322325" defTabSz="429768">
              <a:lnSpc>
                <a:spcPct val="80000"/>
              </a:lnSpc>
              <a:spcBef>
                <a:spcPts val="600"/>
              </a:spcBef>
              <a:defRPr sz="2256"/>
            </a:pPr>
            <a:r>
              <a:t>The English ability to export cotton goods was another 10%-of-everything gain…</a:t>
            </a:r>
          </a:p>
          <a:p>
            <a:pPr marL="322325" indent="-322325" defTabSz="429768">
              <a:lnSpc>
                <a:spcPct val="80000"/>
              </a:lnSpc>
              <a:spcBef>
                <a:spcPts val="600"/>
              </a:spcBef>
              <a:defRPr sz="2256"/>
            </a:pPr>
            <a:r>
              <a:t>That’s 0.4%/year in a country growing its productivity level at 0.9%/year…</a:t>
            </a:r>
          </a:p>
          <a:p>
            <a:pPr marL="322325" indent="-322325" defTabSz="429768">
              <a:lnSpc>
                <a:spcPct val="80000"/>
              </a:lnSpc>
              <a:spcBef>
                <a:spcPts val="600"/>
              </a:spcBef>
              <a:defRPr sz="2256"/>
            </a:pPr>
            <a:r>
              <a:t>And iron and other steam are another 0.3%/year</a:t>
            </a:r>
          </a:p>
        </p:txBody>
      </p:sp>
      <p:pic>
        <p:nvPicPr>
          <p:cNvPr id="82" name="Clark__Estimates_of_English_TFP_with_No_Cotton_Exports_and_with_No_Cotton.png" descr="Clark__Estimates_of_English_TFP_with_No_Cotton_Exports_and_with_No_Cotton.png"/>
          <p:cNvPicPr>
            <a:picLocks noChangeAspect="0"/>
          </p:cNvPicPr>
          <p:nvPr/>
        </p:nvPicPr>
        <p:blipFill>
          <a:blip r:embed="rId2">
            <a:extLst/>
          </a:blip>
          <a:stretch>
            <a:fillRect/>
          </a:stretch>
        </p:blipFill>
        <p:spPr>
          <a:xfrm>
            <a:off x="3632200" y="1270000"/>
            <a:ext cx="5080000" cy="5397500"/>
          </a:xfrm>
          <a:prstGeom prst="rect">
            <a:avLst/>
          </a:prstGeom>
          <a:ln w="12700">
            <a:miter lim="400000"/>
          </a:ln>
        </p:spPr>
      </p:pic>
    </p:spTree>
  </p:cSld>
  <p:clrMapOvr>
    <a:masterClrMapping/>
  </p:clrMapOvr>
  <p:transition xmlns:p14="http://schemas.microsoft.com/office/powerpoint/2010/main" spd="med" advClick="1"/>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5"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sp>
        <p:nvSpPr>
          <p:cNvPr id="566"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567" name="10:20"/>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10:20</a:t>
            </a:r>
          </a:p>
        </p:txBody>
      </p:sp>
      <p:pic>
        <p:nvPicPr>
          <p:cNvPr id="568" name="Image" descr="Image"/>
          <p:cNvPicPr>
            <a:picLocks noChangeAspect="1"/>
          </p:cNvPicPr>
          <p:nvPr/>
        </p:nvPicPr>
        <p:blipFill>
          <a:blip r:embed="rId2">
            <a:extLst/>
          </a:blip>
          <a:stretch>
            <a:fillRect/>
          </a:stretch>
        </p:blipFill>
        <p:spPr>
          <a:xfrm>
            <a:off x="2428014" y="1270000"/>
            <a:ext cx="6422150" cy="4322131"/>
          </a:xfrm>
          <a:prstGeom prst="rect">
            <a:avLst/>
          </a:prstGeom>
          <a:ln w="12700">
            <a:miter lim="400000"/>
          </a:ln>
        </p:spPr>
      </p:pic>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0"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sp>
        <p:nvSpPr>
          <p:cNvPr id="571"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pic>
        <p:nvPicPr>
          <p:cNvPr id="572" name="Image" descr="Image"/>
          <p:cNvPicPr>
            <a:picLocks noChangeAspect="1"/>
          </p:cNvPicPr>
          <p:nvPr/>
        </p:nvPicPr>
        <p:blipFill>
          <a:blip r:embed="rId2">
            <a:extLst/>
          </a:blip>
          <a:stretch>
            <a:fillRect/>
          </a:stretch>
        </p:blipFill>
        <p:spPr>
          <a:xfrm>
            <a:off x="277663" y="1270000"/>
            <a:ext cx="5389702" cy="3676594"/>
          </a:xfrm>
          <a:prstGeom prst="rect">
            <a:avLst/>
          </a:prstGeom>
          <a:ln w="12700">
            <a:miter lim="400000"/>
          </a:ln>
        </p:spPr>
      </p:pic>
    </p:spTree>
  </p:cSld>
  <p:clrMapOvr>
    <a:masterClrMapping/>
  </p:clrMapOvr>
  <p:transition xmlns:p14="http://schemas.microsoft.com/office/powerpoint/2010/main" spd="med" advClick="1"/>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4"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575"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576"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57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9" name="Greg Clark Being Contrarian"/>
          <p:cNvSpPr txBox="1"/>
          <p:nvPr>
            <p:ph type="title" idx="4294967295"/>
          </p:nvPr>
        </p:nvSpPr>
        <p:spPr>
          <a:xfrm>
            <a:off x="457200" y="274637"/>
            <a:ext cx="8229600" cy="1143001"/>
          </a:xfrm>
          <a:prstGeom prst="rect">
            <a:avLst/>
          </a:prstGeom>
        </p:spPr>
        <p:txBody>
          <a:bodyPr>
            <a:normAutofit fontScale="100000" lnSpcReduction="0"/>
          </a:bodyPr>
          <a:lstStyle>
            <a:lvl1pPr>
              <a:defRPr sz="4400">
                <a:solidFill>
                  <a:srgbClr val="000000"/>
                </a:solidFill>
              </a:defRPr>
            </a:lvl1pPr>
          </a:lstStyle>
          <a:p>
            <a:pPr/>
            <a:r>
              <a:t>Greg Clark Being Contrarian</a:t>
            </a:r>
          </a:p>
        </p:txBody>
      </p:sp>
      <p:sp>
        <p:nvSpPr>
          <p:cNvPr id="580" name="There were lots of technological “revolutions” before the Industrial Revolution…"/>
          <p:cNvSpPr txBox="1"/>
          <p:nvPr>
            <p:ph type="body" idx="4294967295"/>
          </p:nvPr>
        </p:nvSpPr>
        <p:spPr>
          <a:xfrm>
            <a:off x="457200" y="1436687"/>
            <a:ext cx="8229600" cy="4844158"/>
          </a:xfrm>
          <a:prstGeom prst="rect">
            <a:avLst/>
          </a:prstGeom>
        </p:spPr>
        <p:txBody>
          <a:bodyPr>
            <a:normAutofit fontScale="100000" lnSpcReduction="0"/>
          </a:bodyPr>
          <a:lstStyle/>
          <a:p>
            <a:pPr marL="284606" indent="-284606" defTabSz="379475">
              <a:spcBef>
                <a:spcPts val="600"/>
              </a:spcBef>
              <a:defRPr sz="2656"/>
            </a:pPr>
            <a:r>
              <a:t>There were lots of technological “revolutions” before the Industrial Revolution</a:t>
            </a:r>
          </a:p>
          <a:p>
            <a:pPr marL="284606" indent="-284606" defTabSz="379475">
              <a:spcBef>
                <a:spcPts val="600"/>
              </a:spcBef>
              <a:defRPr sz="2656"/>
            </a:pPr>
            <a:r>
              <a:t>But they all petered out because of low price-elasticity of demand</a:t>
            </a:r>
          </a:p>
          <a:p>
            <a:pPr marL="284606" indent="-284606" defTabSz="379475">
              <a:spcBef>
                <a:spcPts val="600"/>
              </a:spcBef>
              <a:defRPr sz="2656"/>
            </a:pPr>
            <a:r>
              <a:t>Coal-steam-cotton-machinery-textiles-rails were different</a:t>
            </a:r>
          </a:p>
          <a:p>
            <a:pPr lvl="1" marL="664082" indent="-284606" defTabSz="379475">
              <a:spcBef>
                <a:spcPts val="600"/>
              </a:spcBef>
              <a:buChar char="•"/>
              <a:defRPr sz="2656"/>
            </a:pPr>
            <a:r>
              <a:t>But even that was reaching limits to growth by 1870 or so…</a:t>
            </a:r>
          </a:p>
          <a:p>
            <a:pPr lvl="1" marL="664082" indent="-284606" defTabSz="379475">
              <a:spcBef>
                <a:spcPts val="600"/>
              </a:spcBef>
              <a:buChar char="•"/>
              <a:defRPr sz="2656"/>
            </a:pPr>
            <a:r>
              <a:t>The classic British Industrial Revolution more a comparative-advantage concentration of global manufacturing than true modern economic growth…</a:t>
            </a:r>
          </a:p>
        </p:txBody>
      </p:sp>
    </p:spTree>
  </p:cSld>
  <p:clrMapOvr>
    <a:masterClrMapping/>
  </p:clrMapOvr>
  <p:transition xmlns:p14="http://schemas.microsoft.com/office/powerpoint/2010/main" spd="med" advClick="1"/>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2" name="Karl Marx (1867): The Key is “Capitalism”—Market Economy Plus…"/>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Karl Marx (1867): The Key is “Capitalism”—Market Economy Plus…</a:t>
            </a:r>
          </a:p>
        </p:txBody>
      </p:sp>
      <p:sp>
        <p:nvSpPr>
          <p:cNvPr id="583" name="Karl Marx (1867), &quot;The Secret of Primitive Capital Accumulation,&quot; Capital, Vol. 1, Part VIII, Chapters 26-32 http://tinyurl.com/dl20090112k…"/>
          <p:cNvSpPr txBox="1"/>
          <p:nvPr>
            <p:ph type="body" idx="4294967295"/>
          </p:nvPr>
        </p:nvSpPr>
        <p:spPr>
          <a:xfrm>
            <a:off x="457200" y="1417637"/>
            <a:ext cx="8229600" cy="5080001"/>
          </a:xfrm>
          <a:prstGeom prst="rect">
            <a:avLst/>
          </a:prstGeom>
        </p:spPr>
        <p:txBody>
          <a:bodyPr>
            <a:normAutofit fontScale="100000" lnSpcReduction="0"/>
          </a:bodyPr>
          <a:lstStyle/>
          <a:p>
            <a:pPr marL="161162" indent="-161162" defTabSz="214884">
              <a:spcBef>
                <a:spcPts val="300"/>
              </a:spcBef>
              <a:defRPr sz="1504"/>
            </a:pPr>
            <a:r>
              <a:t>Karl Marx (1867), "The Secret of Primitive Capital Accumulation," Capital, Vol. 1, Part VIII, Chapters 26-32 http://tinyurl.com/dl20090112k  </a:t>
            </a:r>
          </a:p>
          <a:p>
            <a:pPr lvl="1" marL="376047" indent="-161162" defTabSz="214884">
              <a:spcBef>
                <a:spcPts val="300"/>
              </a:spcBef>
              <a:buChar char="•"/>
              <a:defRPr sz="1504"/>
            </a:pPr>
            <a:r>
              <a:t>“We have seen how money is changed into capital; how through capital surplus-value is made, and from surplus-value more capital. But the accumulation of capital presupposes surplus-value; surplus-value presupposes capitalistic production; capitalistic production presupposes the pre-existence of considerable masses of capital and of labour power in the hands of producers of commodities. The whole movement, therefore, seems to turn in a vicious circle, out of which we can only get by supposing a primitive accumulation (previous accumulation of Adam Smith) preceding capitalistic accumulation; an accumulation not the result of the capitalistic mode of production, but its starting point…”</a:t>
            </a:r>
          </a:p>
          <a:p>
            <a:pPr lvl="1" marL="376047" indent="-161162" defTabSz="214884">
              <a:spcBef>
                <a:spcPts val="300"/>
              </a:spcBef>
              <a:buChar char="•"/>
              <a:defRPr sz="1504"/>
            </a:pPr>
            <a:r>
              <a:t>“The immediate producer, the labourer, could only dispose of his own person after he had ceased to be attached to the soil… the slave, serf, or bondsman of another. To become a free seller of labour power… he must further have escaped from the regime of the guilds…. The historical movement which changes the producers into wage-workers… their emancipation from serfdom and from the fetters of the guilds… alone exists for our bourgeois historians…”</a:t>
            </a:r>
          </a:p>
          <a:p>
            <a:pPr lvl="1" marL="376047" indent="-161162" defTabSz="214884">
              <a:spcBef>
                <a:spcPts val="300"/>
              </a:spcBef>
              <a:buChar char="•"/>
              <a:defRPr sz="1504"/>
            </a:pPr>
            <a:r>
              <a:t>“But… these new freedmen… [were also] robbed of all their own means of production, and of all the guarantees of existence afforded by the old feudal arrangements. And the history of this, their expropriation, is written in the annals of mankind in letters of blood and fire…”</a:t>
            </a:r>
          </a:p>
          <a:p>
            <a:pPr marL="161162" indent="-161162" defTabSz="214884">
              <a:spcBef>
                <a:spcPts val="300"/>
              </a:spcBef>
              <a:defRPr sz="1504"/>
            </a:pPr>
            <a:r>
              <a:t>Workers </a:t>
            </a:r>
            <a:r>
              <a:rPr i="1"/>
              <a:t>must</a:t>
            </a:r>
            <a:r>
              <a:t> work for wages…</a:t>
            </a:r>
          </a:p>
          <a:p>
            <a:pPr marL="161162" indent="-161162" defTabSz="214884">
              <a:spcBef>
                <a:spcPts val="300"/>
              </a:spcBef>
              <a:defRPr sz="1504"/>
            </a:pPr>
            <a:r>
              <a:t>Capitalists </a:t>
            </a:r>
            <a:r>
              <a:rPr i="1"/>
              <a:t>must</a:t>
            </a:r>
            <a:r>
              <a:t> invest and accumulate…</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Many, Many Theories About the Industrial Revoluti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atin typeface="+mj-lt"/>
                <a:ea typeface="+mj-ea"/>
                <a:cs typeface="+mj-cs"/>
                <a:sym typeface="Helvetica"/>
              </a:defRPr>
            </a:lvl1pPr>
          </a:lstStyle>
          <a:p>
            <a:pPr/>
            <a:r>
              <a:t>Many, Many Theories About the Industrial Revolution</a:t>
            </a:r>
          </a:p>
        </p:txBody>
      </p:sp>
      <p:sp>
        <p:nvSpPr>
          <p:cNvPr id="85"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sp>
        <p:nvSpPr>
          <p:cNvPr id="86" name="Slide taken from Melissa Dell"/>
          <p:cNvSpPr txBox="1"/>
          <p:nvPr/>
        </p:nvSpPr>
        <p:spPr>
          <a:xfrm>
            <a:off x="6364972"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87" name="Image" descr="Image"/>
          <p:cNvPicPr>
            <a:picLocks noChangeAspect="0"/>
          </p:cNvPicPr>
          <p:nvPr/>
        </p:nvPicPr>
        <p:blipFill>
          <a:blip r:embed="rId2">
            <a:extLst/>
          </a:blip>
          <a:stretch>
            <a:fillRect/>
          </a:stretch>
        </p:blipFill>
        <p:spPr>
          <a:xfrm>
            <a:off x="277663" y="1718240"/>
            <a:ext cx="4050998" cy="4768920"/>
          </a:xfrm>
          <a:prstGeom prst="rect">
            <a:avLst/>
          </a:prstGeom>
          <a:ln w="12700">
            <a:miter lim="400000"/>
          </a:ln>
        </p:spPr>
      </p:pic>
      <p:pic>
        <p:nvPicPr>
          <p:cNvPr id="88" name="Image" descr="Image"/>
          <p:cNvPicPr>
            <a:picLocks noChangeAspect="0"/>
          </p:cNvPicPr>
          <p:nvPr/>
        </p:nvPicPr>
        <p:blipFill>
          <a:blip r:embed="rId3">
            <a:extLst/>
          </a:blip>
          <a:stretch>
            <a:fillRect/>
          </a:stretch>
        </p:blipFill>
        <p:spPr>
          <a:xfrm>
            <a:off x="4799166" y="1718240"/>
            <a:ext cx="4050998" cy="4768920"/>
          </a:xfrm>
          <a:prstGeom prst="rect">
            <a:avLst/>
          </a:prstGeom>
          <a:ln w="12700">
            <a:miter lim="400000"/>
          </a:ln>
        </p:spPr>
      </p:pic>
      <p:sp>
        <p:nvSpPr>
          <p:cNvPr id="89" name="Melissa Dell takes the “institutional” approach…"/>
          <p:cNvSpPr txBox="1"/>
          <p:nvPr>
            <p:ph type="body" sz="quarter" idx="4294967295"/>
          </p:nvPr>
        </p:nvSpPr>
        <p:spPr>
          <a:xfrm>
            <a:off x="277663" y="1270000"/>
            <a:ext cx="8572501" cy="586279"/>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Melissa Dell takes the “institutional” approach…</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I Am Going to Take Allen’s Approach: Factor Prices &amp; Empir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I Am Going to Take Allen’s Approach: Factor Prices &amp; Empire</a:t>
            </a:r>
          </a:p>
        </p:txBody>
      </p:sp>
      <p:sp>
        <p:nvSpPr>
          <p:cNvPr id="92" name="Robert Allen (2017): The Industrial Revolution: A Very Short Introduction &lt;https://delong.typepad.com/files/allen-industrial.pdf&gt;, chs. 3, 5-6:…"/>
          <p:cNvSpPr txBox="1"/>
          <p:nvPr>
            <p:ph type="body" idx="4294967295"/>
          </p:nvPr>
        </p:nvSpPr>
        <p:spPr>
          <a:xfrm>
            <a:off x="277663" y="1269999"/>
            <a:ext cx="8572501" cy="5327884"/>
          </a:xfrm>
          <a:prstGeom prst="rect">
            <a:avLst/>
          </a:prstGeom>
        </p:spPr>
        <p:txBody>
          <a:bodyPr>
            <a:normAutofit fontScale="100000" lnSpcReduction="0"/>
          </a:bodyPr>
          <a:lstStyle/>
          <a:p>
            <a:pPr marL="0" indent="0" defTabSz="324611">
              <a:spcBef>
                <a:spcPts val="800"/>
              </a:spcBef>
              <a:buSzTx/>
              <a:buFontTx/>
              <a:buNone/>
              <a:defRPr b="1" sz="1703">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endParaRPr b="0"/>
          </a:p>
          <a:p>
            <a:pPr marL="0" indent="0" defTabSz="324611">
              <a:spcBef>
                <a:spcPts val="800"/>
              </a:spcBef>
              <a:buSzTx/>
              <a:buFontTx/>
              <a:buNone/>
              <a:defRPr b="1" sz="1703">
                <a:latin typeface="+mj-lt"/>
                <a:ea typeface="+mj-ea"/>
                <a:cs typeface="+mj-cs"/>
                <a:sym typeface="Helvetica"/>
              </a:defRPr>
            </a:pPr>
            <a:endParaRPr b="0"/>
          </a:p>
          <a:p>
            <a:pPr marL="170848" indent="-170848" defTabSz="324611">
              <a:spcBef>
                <a:spcPts val="800"/>
              </a:spcBef>
              <a:buFontTx/>
              <a:defRPr b="1" sz="1703">
                <a:latin typeface="Times New Roman"/>
                <a:ea typeface="Times New Roman"/>
                <a:cs typeface="Times New Roman"/>
                <a:sym typeface="Times New Roman"/>
              </a:defRPr>
            </a:pPr>
            <a:r>
              <a:rPr b="0"/>
              <a:t>Technological change is the motor that powers economic growth:</a:t>
            </a:r>
            <a:endParaRPr b="0"/>
          </a:p>
          <a:p>
            <a:pPr marL="170848" indent="-170848" defTabSz="324611">
              <a:spcBef>
                <a:spcPts val="800"/>
              </a:spcBef>
              <a:buFontTx/>
              <a:defRPr b="1" sz="1703">
                <a:latin typeface="Times New Roman"/>
                <a:ea typeface="Times New Roman"/>
                <a:cs typeface="Times New Roman"/>
                <a:sym typeface="Times New Roman"/>
              </a:defRPr>
            </a:pPr>
            <a:r>
              <a:rPr b="0"/>
              <a:t>A </a:t>
            </a:r>
            <a:r>
              <a:rPr b="0" i="1"/>
              <a:t>technological revolution</a:t>
            </a:r>
            <a:r>
              <a:rPr b="0"/>
              <a:t> was at the heart of the Industrial Revolution</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Abraham Darby’s successful smelting of pig iron with coke rather than charcoal in 1709…</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Huntsman revolutionized the production of steel with the crucible process in the 1740s</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Henry Cort did the same for wrought iron manufacture with the puddling and rolling processes in the 1780s.</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James Hargreaves invented the spinning jenny in the 1760s</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Richard Arkwright invented the water frame in the 1770s</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Samuel Crompton invented the self-acting mule in the 1780s</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Power weaving by Edmund Cartwright around 1785 </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The steam engine by Thomas Newcomen in the early 1700s </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Steam engine improvement by James Watt in the 1760s </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What Do These Look Like?"/>
          <p:cNvSpPr txBox="1"/>
          <p:nvPr>
            <p:ph type="title" idx="4294967295"/>
          </p:nvPr>
        </p:nvSpPr>
        <p:spPr>
          <a:xfrm>
            <a:off x="277663" y="-1"/>
            <a:ext cx="8572501" cy="1270001"/>
          </a:xfrm>
          <a:prstGeom prst="rect">
            <a:avLst/>
          </a:prstGeom>
        </p:spPr>
        <p:txBody>
          <a:bodyPr>
            <a:normAutofit fontScale="100000" lnSpcReduction="0"/>
          </a:bodyPr>
          <a:lstStyle>
            <a:lvl1pPr defTabSz="397763">
              <a:defRPr sz="5220">
                <a:solidFill>
                  <a:srgbClr val="000080"/>
                </a:solidFill>
              </a:defRPr>
            </a:lvl1pPr>
          </a:lstStyle>
          <a:p>
            <a:pPr/>
            <a:r>
              <a:t>What Do These Look Like?</a:t>
            </a:r>
          </a:p>
        </p:txBody>
      </p:sp>
      <p:sp>
        <p:nvSpPr>
          <p:cNvPr id="95" name="Spinning jenny, water frame, self-acting mule, Cartwright’s power loom:"/>
          <p:cNvSpPr txBox="1"/>
          <p:nvPr>
            <p:ph type="body" sz="quarter" idx="4294967295"/>
          </p:nvPr>
        </p:nvSpPr>
        <p:spPr>
          <a:xfrm>
            <a:off x="277663" y="1269999"/>
            <a:ext cx="8572501" cy="555188"/>
          </a:xfrm>
          <a:prstGeom prst="rect">
            <a:avLst/>
          </a:prstGeom>
        </p:spPr>
        <p:txBody>
          <a:bodyPr>
            <a:normAutofit fontScale="100000" lnSpcReduction="0"/>
          </a:bodyPr>
          <a:lstStyle/>
          <a:p>
            <a:pPr marL="0" indent="0" defTabSz="370331">
              <a:spcBef>
                <a:spcPts val="900"/>
              </a:spcBef>
              <a:buSzTx/>
              <a:buFontTx/>
              <a:buNone/>
              <a:defRPr b="1" sz="1944">
                <a:latin typeface="+mj-lt"/>
                <a:ea typeface="+mj-ea"/>
                <a:cs typeface="+mj-cs"/>
                <a:sym typeface="Helvetica"/>
              </a:defRPr>
            </a:pPr>
            <a:r>
              <a:t>Spinning jenny, water frame, self-acting mule, Cartwright’s power loom</a:t>
            </a:r>
            <a:r>
              <a:rPr b="0"/>
              <a:t>:</a:t>
            </a:r>
          </a:p>
        </p:txBody>
      </p:sp>
      <p:pic>
        <p:nvPicPr>
          <p:cNvPr id="96" name="Image" descr="Image"/>
          <p:cNvPicPr>
            <a:picLocks noChangeAspect="1"/>
          </p:cNvPicPr>
          <p:nvPr/>
        </p:nvPicPr>
        <p:blipFill>
          <a:blip r:embed="rId2">
            <a:extLst/>
          </a:blip>
          <a:stretch>
            <a:fillRect/>
          </a:stretch>
        </p:blipFill>
        <p:spPr>
          <a:xfrm>
            <a:off x="277663" y="1825186"/>
            <a:ext cx="3429001" cy="2514601"/>
          </a:xfrm>
          <a:prstGeom prst="rect">
            <a:avLst/>
          </a:prstGeom>
          <a:ln w="12700">
            <a:miter lim="400000"/>
          </a:ln>
        </p:spPr>
      </p:pic>
      <p:pic>
        <p:nvPicPr>
          <p:cNvPr id="97" name="Image" descr="Image"/>
          <p:cNvPicPr>
            <a:picLocks noChangeAspect="1"/>
          </p:cNvPicPr>
          <p:nvPr/>
        </p:nvPicPr>
        <p:blipFill>
          <a:blip r:embed="rId3">
            <a:extLst/>
          </a:blip>
          <a:stretch>
            <a:fillRect/>
          </a:stretch>
        </p:blipFill>
        <p:spPr>
          <a:xfrm>
            <a:off x="6094168" y="2267751"/>
            <a:ext cx="2624452" cy="1941933"/>
          </a:xfrm>
          <a:prstGeom prst="rect">
            <a:avLst/>
          </a:prstGeom>
          <a:ln w="12700">
            <a:miter lim="400000"/>
          </a:ln>
        </p:spPr>
      </p:pic>
      <p:pic>
        <p:nvPicPr>
          <p:cNvPr id="98" name="Image" descr="Image"/>
          <p:cNvPicPr>
            <a:picLocks noChangeAspect="1"/>
          </p:cNvPicPr>
          <p:nvPr/>
        </p:nvPicPr>
        <p:blipFill>
          <a:blip r:embed="rId4">
            <a:extLst/>
          </a:blip>
          <a:stretch>
            <a:fillRect/>
          </a:stretch>
        </p:blipFill>
        <p:spPr>
          <a:xfrm>
            <a:off x="1108936" y="4454293"/>
            <a:ext cx="3269660" cy="2097158"/>
          </a:xfrm>
          <a:prstGeom prst="rect">
            <a:avLst/>
          </a:prstGeom>
          <a:ln w="12700">
            <a:miter lim="400000"/>
          </a:ln>
        </p:spPr>
      </p:pic>
      <p:pic>
        <p:nvPicPr>
          <p:cNvPr id="99" name="Image" descr="Image"/>
          <p:cNvPicPr>
            <a:picLocks noChangeAspect="1"/>
          </p:cNvPicPr>
          <p:nvPr/>
        </p:nvPicPr>
        <p:blipFill>
          <a:blip r:embed="rId5">
            <a:extLst/>
          </a:blip>
          <a:stretch>
            <a:fillRect/>
          </a:stretch>
        </p:blipFill>
        <p:spPr>
          <a:xfrm>
            <a:off x="5179917" y="4454293"/>
            <a:ext cx="2624452" cy="2158953"/>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 name="What Do These Look Like?"/>
          <p:cNvSpPr txBox="1"/>
          <p:nvPr>
            <p:ph type="title" idx="4294967295"/>
          </p:nvPr>
        </p:nvSpPr>
        <p:spPr>
          <a:xfrm>
            <a:off x="277663" y="-1"/>
            <a:ext cx="8572501" cy="1270001"/>
          </a:xfrm>
          <a:prstGeom prst="rect">
            <a:avLst/>
          </a:prstGeom>
        </p:spPr>
        <p:txBody>
          <a:bodyPr>
            <a:normAutofit fontScale="100000" lnSpcReduction="0"/>
          </a:bodyPr>
          <a:lstStyle>
            <a:lvl1pPr defTabSz="397763">
              <a:defRPr sz="5220">
                <a:solidFill>
                  <a:srgbClr val="000080"/>
                </a:solidFill>
              </a:defRPr>
            </a:lvl1pPr>
          </a:lstStyle>
          <a:p>
            <a:pPr/>
            <a:r>
              <a:t>What Do These Look Like?</a:t>
            </a:r>
          </a:p>
        </p:txBody>
      </p:sp>
      <p:sp>
        <p:nvSpPr>
          <p:cNvPr id="102" name="Newcomen and Watt"/>
          <p:cNvSpPr txBox="1"/>
          <p:nvPr>
            <p:ph type="body" sz="quarter" idx="4294967295"/>
          </p:nvPr>
        </p:nvSpPr>
        <p:spPr>
          <a:xfrm>
            <a:off x="277663" y="1270000"/>
            <a:ext cx="8572501" cy="555187"/>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Newcomen and Watt</a:t>
            </a:r>
          </a:p>
        </p:txBody>
      </p:sp>
      <p:pic>
        <p:nvPicPr>
          <p:cNvPr id="103" name="Image" descr="Image"/>
          <p:cNvPicPr>
            <a:picLocks noChangeAspect="1"/>
          </p:cNvPicPr>
          <p:nvPr/>
        </p:nvPicPr>
        <p:blipFill>
          <a:blip r:embed="rId2">
            <a:extLst/>
          </a:blip>
          <a:stretch>
            <a:fillRect/>
          </a:stretch>
        </p:blipFill>
        <p:spPr>
          <a:xfrm>
            <a:off x="277663" y="1825186"/>
            <a:ext cx="3608721" cy="3991948"/>
          </a:xfrm>
          <a:prstGeom prst="rect">
            <a:avLst/>
          </a:prstGeom>
          <a:ln w="12700">
            <a:miter lim="400000"/>
          </a:ln>
        </p:spPr>
      </p:pic>
      <p:pic>
        <p:nvPicPr>
          <p:cNvPr id="104" name="Image" descr="Image"/>
          <p:cNvPicPr>
            <a:picLocks noChangeAspect="1"/>
          </p:cNvPicPr>
          <p:nvPr/>
        </p:nvPicPr>
        <p:blipFill>
          <a:blip r:embed="rId3">
            <a:extLst/>
          </a:blip>
          <a:srcRect l="0" t="0" r="0" b="15998"/>
          <a:stretch>
            <a:fillRect/>
          </a:stretch>
        </p:blipFill>
        <p:spPr>
          <a:xfrm>
            <a:off x="3705076" y="1959262"/>
            <a:ext cx="5145107" cy="3704555"/>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Background Factor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Background Factors</a:t>
            </a:r>
          </a:p>
        </p:txBody>
      </p:sp>
      <p:sp>
        <p:nvSpPr>
          <p:cNvPr id="107" name="Allen (2017): “Institutions, practices, and culture that supported technological innovation and business investment, they were not sufficient on their own to explain the Industrial Revolution. Other parts of the world were equally blessed, but they did not have industrial revolutions…”:…"/>
          <p:cNvSpPr txBox="1"/>
          <p:nvPr>
            <p:ph type="body" sz="half" idx="4294967295"/>
          </p:nvPr>
        </p:nvSpPr>
        <p:spPr>
          <a:xfrm>
            <a:off x="277663" y="1269999"/>
            <a:ext cx="4129013" cy="5327884"/>
          </a:xfrm>
          <a:prstGeom prst="rect">
            <a:avLst/>
          </a:prstGeom>
        </p:spPr>
        <p:txBody>
          <a:bodyPr>
            <a:normAutofit fontScale="100000" lnSpcReduction="0"/>
          </a:bodyPr>
          <a:lstStyle/>
          <a:p>
            <a:pPr marL="0" indent="0" defTabSz="342900">
              <a:spcBef>
                <a:spcPts val="900"/>
              </a:spcBef>
              <a:buSzTx/>
              <a:buFontTx/>
              <a:buNone/>
              <a:defRPr b="1" sz="1800">
                <a:latin typeface="+mj-lt"/>
                <a:ea typeface="+mj-ea"/>
                <a:cs typeface="+mj-cs"/>
                <a:sym typeface="Helvetica"/>
              </a:defRPr>
            </a:pPr>
            <a:r>
              <a:t>Allen (2017): </a:t>
            </a:r>
            <a:r>
              <a:rPr i="1"/>
              <a:t>“</a:t>
            </a:r>
            <a:r>
              <a:t>Institutions, practices, and culture that supported technological innovation and business investment, they were not sufficient on their own to explain the Industrial Revolution. Other parts of the world were equally blessed, but they did not have industrial revolutions…”</a:t>
            </a:r>
            <a:r>
              <a:rPr b="0"/>
              <a:t>:</a:t>
            </a:r>
            <a:endParaRPr b="0"/>
          </a:p>
          <a:p>
            <a:pPr marL="0" indent="0" defTabSz="342900">
              <a:spcBef>
                <a:spcPts val="900"/>
              </a:spcBef>
              <a:buSzTx/>
              <a:buFontTx/>
              <a:buNone/>
              <a:defRPr b="1" sz="1800">
                <a:latin typeface="+mj-lt"/>
                <a:ea typeface="+mj-ea"/>
                <a:cs typeface="+mj-cs"/>
                <a:sym typeface="Helvetica"/>
              </a:defRPr>
            </a:pPr>
            <a:endParaRPr b="0"/>
          </a:p>
          <a:p>
            <a:pPr marL="180473" indent="-180473" defTabSz="342900">
              <a:spcBef>
                <a:spcPts val="900"/>
              </a:spcBef>
              <a:buFontTx/>
              <a:defRPr b="1" sz="1800">
                <a:latin typeface="Times New Roman"/>
                <a:ea typeface="Times New Roman"/>
                <a:cs typeface="Times New Roman"/>
                <a:sym typeface="Times New Roman"/>
              </a:defRPr>
            </a:pPr>
            <a:r>
              <a:rPr b="0"/>
              <a:t>Specific triggers…</a:t>
            </a:r>
            <a:endParaRPr b="0"/>
          </a:p>
          <a:p>
            <a:pPr lvl="1" marL="466223" indent="-180473" defTabSz="342900">
              <a:spcBef>
                <a:spcPts val="900"/>
              </a:spcBef>
              <a:buFontTx/>
              <a:buChar char="•"/>
              <a:defRPr b="1" sz="1800">
                <a:latin typeface="Times New Roman"/>
                <a:ea typeface="Times New Roman"/>
                <a:cs typeface="Times New Roman"/>
                <a:sym typeface="Times New Roman"/>
              </a:defRPr>
            </a:pPr>
            <a:r>
              <a:rPr b="0"/>
              <a:t>Empire, commerce, and real wages…</a:t>
            </a:r>
            <a:endParaRPr b="0"/>
          </a:p>
          <a:p>
            <a:pPr lvl="1" marL="466223" indent="-180473" defTabSz="342900">
              <a:spcBef>
                <a:spcPts val="900"/>
              </a:spcBef>
              <a:buFontTx/>
              <a:buChar char="•"/>
              <a:defRPr b="1" sz="1800">
                <a:latin typeface="Times New Roman"/>
                <a:ea typeface="Times New Roman"/>
                <a:cs typeface="Times New Roman"/>
                <a:sym typeface="Times New Roman"/>
              </a:defRPr>
            </a:pPr>
            <a:r>
              <a:rPr b="0"/>
              <a:t>Cotton—a fiber that could be worked by machine…</a:t>
            </a:r>
            <a:endParaRPr b="0"/>
          </a:p>
          <a:p>
            <a:pPr lvl="1" marL="466223" indent="-180473" defTabSz="342900">
              <a:spcBef>
                <a:spcPts val="900"/>
              </a:spcBef>
              <a:buFontTx/>
              <a:buChar char="•"/>
              <a:defRPr b="1" sz="1800">
                <a:latin typeface="Times New Roman"/>
                <a:ea typeface="Times New Roman"/>
                <a:cs typeface="Times New Roman"/>
                <a:sym typeface="Times New Roman"/>
              </a:defRPr>
            </a:pPr>
            <a:r>
              <a:rPr b="0"/>
              <a:t>Factories…</a:t>
            </a:r>
            <a:endParaRPr b="0"/>
          </a:p>
          <a:p>
            <a:pPr lvl="1" marL="466223" indent="-180473" defTabSz="342900">
              <a:spcBef>
                <a:spcPts val="900"/>
              </a:spcBef>
              <a:buFontTx/>
              <a:buChar char="•"/>
              <a:defRPr b="1" sz="1800">
                <a:latin typeface="Times New Roman"/>
                <a:ea typeface="Times New Roman"/>
                <a:cs typeface="Times New Roman"/>
                <a:sym typeface="Times New Roman"/>
              </a:defRPr>
            </a:pPr>
            <a:r>
              <a:rPr b="0"/>
              <a:t>Coal &amp; steam engines…</a:t>
            </a:r>
          </a:p>
        </p:txBody>
      </p:sp>
      <p:pic>
        <p:nvPicPr>
          <p:cNvPr id="108" name="Image" descr="Image"/>
          <p:cNvPicPr>
            <a:picLocks noChangeAspect="0"/>
          </p:cNvPicPr>
          <p:nvPr/>
        </p:nvPicPr>
        <p:blipFill>
          <a:blip r:embed="rId2">
            <a:extLst/>
          </a:blip>
          <a:stretch>
            <a:fillRect/>
          </a:stretch>
        </p:blipFill>
        <p:spPr>
          <a:xfrm>
            <a:off x="4406675" y="1269999"/>
            <a:ext cx="4443489" cy="5327884"/>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Steam Engin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Steam Engines</a:t>
            </a:r>
          </a:p>
        </p:txBody>
      </p:sp>
      <p:sp>
        <p:nvSpPr>
          <p:cNvPr id="111" name="“The reason it was profitable to develop the Newcomen engine in Britain was because there were coal mines to be drained “:…"/>
          <p:cNvSpPr txBox="1"/>
          <p:nvPr>
            <p:ph type="body" sz="half" idx="4294967295"/>
          </p:nvPr>
        </p:nvSpPr>
        <p:spPr>
          <a:xfrm>
            <a:off x="277663" y="1269999"/>
            <a:ext cx="3756096" cy="5327884"/>
          </a:xfrm>
          <a:prstGeom prst="rect">
            <a:avLst/>
          </a:prstGeom>
        </p:spPr>
        <p:txBody>
          <a:bodyPr>
            <a:normAutofit fontScale="100000" lnSpcReduction="0"/>
          </a:bodyPr>
          <a:lstStyle/>
          <a:p>
            <a:pPr marL="0" indent="0" defTabSz="406908">
              <a:spcBef>
                <a:spcPts val="1000"/>
              </a:spcBef>
              <a:buSzTx/>
              <a:buFontTx/>
              <a:buNone/>
              <a:defRPr b="1" sz="2136">
                <a:latin typeface="+mj-lt"/>
                <a:ea typeface="+mj-ea"/>
                <a:cs typeface="+mj-cs"/>
                <a:sym typeface="Helvetica"/>
              </a:defRPr>
            </a:pPr>
            <a:r>
              <a:t>“The reason it was profitable to develop the Newcomen engine in Britain was because there were coal mines to be drained “</a:t>
            </a:r>
            <a:r>
              <a:rPr b="0"/>
              <a:t>:</a:t>
            </a:r>
            <a:endParaRPr b="0"/>
          </a:p>
          <a:p>
            <a:pPr marL="0" indent="0" defTabSz="406908">
              <a:spcBef>
                <a:spcPts val="1000"/>
              </a:spcBef>
              <a:buSzTx/>
              <a:buFontTx/>
              <a:buNone/>
              <a:defRPr b="1" sz="2136">
                <a:latin typeface="+mj-lt"/>
                <a:ea typeface="+mj-ea"/>
                <a:cs typeface="+mj-cs"/>
                <a:sym typeface="Helvetica"/>
              </a:defRPr>
            </a:pPr>
            <a:endParaRPr b="0"/>
          </a:p>
          <a:p>
            <a:pPr marL="214162" indent="-214162" defTabSz="406908">
              <a:spcBef>
                <a:spcPts val="1000"/>
              </a:spcBef>
              <a:buFontTx/>
              <a:defRPr b="1" sz="2136">
                <a:latin typeface="Times New Roman"/>
                <a:ea typeface="Times New Roman"/>
                <a:cs typeface="Times New Roman"/>
                <a:sym typeface="Times New Roman"/>
              </a:defRPr>
            </a:pPr>
            <a:r>
              <a:rPr b="0"/>
              <a:t>The science underlying the steam engine was pan-European </a:t>
            </a:r>
            <a:endParaRPr b="0"/>
          </a:p>
          <a:p>
            <a:pPr marL="214162" indent="-214162" defTabSz="406908">
              <a:spcBef>
                <a:spcPts val="1000"/>
              </a:spcBef>
              <a:buFontTx/>
              <a:defRPr b="1" sz="2136">
                <a:latin typeface="Times New Roman"/>
                <a:ea typeface="Times New Roman"/>
                <a:cs typeface="Times New Roman"/>
                <a:sym typeface="Times New Roman"/>
              </a:defRPr>
            </a:pPr>
            <a:r>
              <a:rPr b="0"/>
              <a:t>The research and development (R&amp;D) was carried out in Britain by an Englishman </a:t>
            </a:r>
            <a:endParaRPr b="0"/>
          </a:p>
          <a:p>
            <a:pPr marL="214162" indent="-214162" defTabSz="406908">
              <a:spcBef>
                <a:spcPts val="1000"/>
              </a:spcBef>
              <a:buFontTx/>
              <a:defRPr b="1" sz="2136">
                <a:latin typeface="Times New Roman"/>
                <a:ea typeface="Times New Roman"/>
                <a:cs typeface="Times New Roman"/>
                <a:sym typeface="Times New Roman"/>
              </a:defRPr>
            </a:pPr>
            <a:r>
              <a:rPr b="0"/>
              <a:t>James Watt, FRS: The Industrial Enlightenment</a:t>
            </a:r>
          </a:p>
        </p:txBody>
      </p:sp>
      <p:pic>
        <p:nvPicPr>
          <p:cNvPr id="112" name="Image" descr="Image"/>
          <p:cNvPicPr>
            <a:picLocks noChangeAspect="1"/>
          </p:cNvPicPr>
          <p:nvPr/>
        </p:nvPicPr>
        <p:blipFill>
          <a:blip r:embed="rId2">
            <a:extLst/>
          </a:blip>
          <a:stretch>
            <a:fillRect/>
          </a:stretch>
        </p:blipFill>
        <p:spPr>
          <a:xfrm>
            <a:off x="4033758" y="1269999"/>
            <a:ext cx="4816406" cy="5327884"/>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English vs. Chinese Pottery Kilns"/>
          <p:cNvSpPr txBox="1"/>
          <p:nvPr>
            <p:ph type="title" idx="4294967295"/>
          </p:nvPr>
        </p:nvSpPr>
        <p:spPr>
          <a:xfrm>
            <a:off x="277663" y="-1"/>
            <a:ext cx="8572501" cy="1270001"/>
          </a:xfrm>
          <a:prstGeom prst="rect">
            <a:avLst/>
          </a:prstGeom>
        </p:spPr>
        <p:txBody>
          <a:bodyPr>
            <a:normAutofit fontScale="100000" lnSpcReduction="0"/>
          </a:bodyPr>
          <a:lstStyle>
            <a:lvl1pPr defTabSz="320039">
              <a:defRPr sz="4200">
                <a:solidFill>
                  <a:srgbClr val="000080"/>
                </a:solidFill>
              </a:defRPr>
            </a:lvl1pPr>
          </a:lstStyle>
          <a:p>
            <a:pPr/>
            <a:r>
              <a:t>English vs. Chinese Pottery Kilns</a:t>
            </a:r>
          </a:p>
        </p:txBody>
      </p:sp>
      <p:sp>
        <p:nvSpPr>
          <p:cNvPr id="115" name="Energy prices mattered—a lot:…"/>
          <p:cNvSpPr txBox="1"/>
          <p:nvPr>
            <p:ph type="body" sz="half" idx="4294967295"/>
          </p:nvPr>
        </p:nvSpPr>
        <p:spPr>
          <a:xfrm>
            <a:off x="277663" y="1270000"/>
            <a:ext cx="4244103" cy="5327883"/>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Energy prices mattered—a lot</a:t>
            </a:r>
            <a:r>
              <a:rPr b="0"/>
              <a:t>:</a:t>
            </a:r>
            <a:endParaRPr b="0"/>
          </a:p>
          <a:p>
            <a:pPr marL="0" indent="0" defTabSz="306324">
              <a:spcBef>
                <a:spcPts val="800"/>
              </a:spcBef>
              <a:buSzTx/>
              <a:buFontTx/>
              <a:buNone/>
              <a:defRPr b="1" sz="1608">
                <a:latin typeface="+mj-lt"/>
                <a:ea typeface="+mj-ea"/>
                <a:cs typeface="+mj-cs"/>
                <a:sym typeface="Helvetica"/>
              </a:defRPr>
            </a:pPr>
            <a:endParaRPr b="0"/>
          </a:p>
          <a:p>
            <a:pPr marL="161223" indent="-161223" defTabSz="306324">
              <a:spcBef>
                <a:spcPts val="800"/>
              </a:spcBef>
              <a:buFontTx/>
              <a:defRPr b="1" sz="1608">
                <a:latin typeface="Times New Roman"/>
                <a:ea typeface="Times New Roman"/>
                <a:cs typeface="Times New Roman"/>
                <a:sym typeface="Times New Roman"/>
              </a:defRPr>
            </a:pPr>
            <a:r>
              <a:rPr b="0"/>
              <a:t>England developed methods that differed fundamentally from those used in China. In both countries, technology evolved in the direction of reducing the use of expensive inputs while increasing the use of cheap ones…</a:t>
            </a:r>
            <a:endParaRPr b="0"/>
          </a:p>
          <a:p>
            <a:pPr marL="161223" indent="-161223" defTabSz="306324">
              <a:spcBef>
                <a:spcPts val="800"/>
              </a:spcBef>
              <a:buFontTx/>
              <a:defRPr b="1" sz="1608">
                <a:latin typeface="Times New Roman"/>
                <a:ea typeface="Times New Roman"/>
                <a:cs typeface="Times New Roman"/>
                <a:sym typeface="Times New Roman"/>
              </a:defRPr>
            </a:pPr>
            <a:r>
              <a:rPr b="0"/>
              <a:t>English-style kilns had a coal fire in the bottom. The heat rose, enveloped the pots, and then vented out of the furnace through a hole in the top… </a:t>
            </a:r>
            <a:endParaRPr b="0"/>
          </a:p>
          <a:p>
            <a:pPr marL="161223" indent="-161223" defTabSz="306324">
              <a:spcBef>
                <a:spcPts val="800"/>
              </a:spcBef>
              <a:buFontTx/>
              <a:defRPr b="1" sz="1608">
                <a:latin typeface="Times New Roman"/>
                <a:ea typeface="Times New Roman"/>
                <a:cs typeface="Times New Roman"/>
                <a:sym typeface="Times New Roman"/>
              </a:defRPr>
            </a:pPr>
            <a:r>
              <a:rPr b="0"/>
              <a:t>Chinese kilns used lots of capital to preserve energy. They consisted of a series of chambers rising up a hillside. A fire burned at the entrance to the lower chamber where the heat was drawn in to bake the pots. The heat was not vented out of a hole in the top in the English manner. Instead, it was forced down through a hole at floor level and entered the next chamber up the hill…</a:t>
            </a:r>
          </a:p>
        </p:txBody>
      </p:sp>
      <p:pic>
        <p:nvPicPr>
          <p:cNvPr id="116" name="Image" descr="Image"/>
          <p:cNvPicPr>
            <a:picLocks noChangeAspect="1"/>
          </p:cNvPicPr>
          <p:nvPr/>
        </p:nvPicPr>
        <p:blipFill>
          <a:blip r:embed="rId2">
            <a:extLst/>
          </a:blip>
          <a:stretch>
            <a:fillRect/>
          </a:stretch>
        </p:blipFill>
        <p:spPr>
          <a:xfrm>
            <a:off x="4521765" y="1269999"/>
            <a:ext cx="4328399" cy="4282906"/>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9. Industrial Revolutions I (Feb 20):…"/>
          <p:cNvSpPr txBox="1"/>
          <p:nvPr>
            <p:ph type="body" idx="4294967295"/>
          </p:nvPr>
        </p:nvSpPr>
        <p:spPr>
          <a:xfrm>
            <a:off x="277663" y="1270000"/>
            <a:ext cx="8572501" cy="5080000"/>
          </a:xfrm>
          <a:prstGeom prst="rect">
            <a:avLst/>
          </a:prstGeom>
        </p:spPr>
        <p:txBody>
          <a:bodyPr>
            <a:normAutofit fontScale="100000" lnSpcReduction="0"/>
          </a:bodyPr>
          <a:lstStyle/>
          <a:p>
            <a:pPr marL="0" indent="0" defTabSz="283463">
              <a:spcBef>
                <a:spcPts val="0"/>
              </a:spcBef>
              <a:buSzTx/>
              <a:buFontTx/>
              <a:buNone/>
              <a:defRPr b="1" sz="1488">
                <a:latin typeface="+mj-lt"/>
                <a:ea typeface="+mj-ea"/>
                <a:cs typeface="+mj-cs"/>
                <a:sym typeface="Helvetica"/>
              </a:defRPr>
            </a:pPr>
            <a:r>
              <a:t>9. Industrial Revolutions I (Feb 20):</a:t>
            </a:r>
            <a:endParaRPr b="0"/>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Read Before</a:t>
            </a:r>
            <a:r>
              <a:t>: Robert Allen (2017): </a:t>
            </a:r>
            <a:r>
              <a:rPr i="1"/>
              <a:t>The Industrial Revolution: A Very Short Introduction</a:t>
            </a:r>
            <a:r>
              <a:t>, chs. 3, 5-6 &lt;</a:t>
            </a:r>
            <a:r>
              <a:rPr u="sng">
                <a:solidFill>
                  <a:srgbClr val="0000FF"/>
                </a:solidFill>
                <a:uFill>
                  <a:solidFill>
                    <a:srgbClr val="0000FF"/>
                  </a:solidFill>
                </a:uFill>
                <a:hlinkClick r:id="rId2" invalidUrl="" action="" tgtFrame="" tooltip="" history="1" highlightClick="0" endSnd="0"/>
              </a:rPr>
              <a:t>https://delong.typepad.com/files/allen-industrial.pdf</a:t>
            </a:r>
            <a:r>
              <a:t>&gt;</a:t>
            </a:r>
          </a:p>
          <a:p>
            <a:pPr marL="124326" indent="-124326" defTabSz="283463">
              <a:spcBef>
                <a:spcPts val="0"/>
              </a:spcBef>
              <a:buFontTx/>
              <a:defRPr b="1" sz="124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3" invalidUrl="" action="" tgtFrame="" tooltip="" history="1" highlightClick="0" endSnd="0"/>
              </a:rPr>
              <a:t>https://github.com/braddelong/public-files/blob/master/econ-135-lecture-9.pptx</a:t>
            </a:r>
            <a:r>
              <a:rPr b="0"/>
              <a:t>&gt;</a:t>
            </a:r>
            <a:endParaRPr b="0"/>
          </a:p>
          <a:p>
            <a:pPr marL="0" indent="0" defTabSz="283463">
              <a:spcBef>
                <a:spcPts val="0"/>
              </a:spcBef>
              <a:buSzTx/>
              <a:buFontTx/>
              <a:buNone/>
              <a:defRPr b="1" sz="1488">
                <a:latin typeface="+mj-lt"/>
                <a:ea typeface="+mj-ea"/>
                <a:cs typeface="+mj-cs"/>
                <a:sym typeface="Helvetica"/>
              </a:defRPr>
            </a:pPr>
          </a:p>
          <a:p>
            <a:pPr marL="0" indent="0" defTabSz="283463">
              <a:spcBef>
                <a:spcPts val="0"/>
              </a:spcBef>
              <a:buSzTx/>
              <a:buFontTx/>
              <a:buNone/>
              <a:defRPr b="1" sz="1488">
                <a:latin typeface="+mj-lt"/>
                <a:ea typeface="+mj-ea"/>
                <a:cs typeface="+mj-cs"/>
                <a:sym typeface="Helvetica"/>
              </a:defRPr>
            </a:pPr>
            <a:r>
              <a:t>10. Exam (Feb 25):</a:t>
            </a:r>
            <a:endParaRPr b="0"/>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Instructor Reality Check</a:t>
            </a:r>
          </a:p>
          <a:p>
            <a:pPr marL="124326" indent="-124326" defTabSz="283463">
              <a:spcBef>
                <a:spcPts val="0"/>
              </a:spcBef>
              <a:buFontTx/>
              <a:defRPr sz="1240">
                <a:latin typeface="Times New Roman"/>
                <a:ea typeface="Times New Roman"/>
                <a:cs typeface="Times New Roman"/>
                <a:sym typeface="Times New Roman"/>
              </a:defRPr>
            </a:pPr>
            <a:r>
              <a:t>60% short answers; 40% essay</a:t>
            </a:r>
          </a:p>
          <a:p>
            <a:pPr lvl="1" marL="360546" indent="-124326" defTabSz="283463">
              <a:spcBef>
                <a:spcPts val="0"/>
              </a:spcBef>
              <a:buFontTx/>
              <a:buChar char="•"/>
              <a:defRPr sz="1240">
                <a:latin typeface="Times New Roman"/>
                <a:ea typeface="Times New Roman"/>
                <a:cs typeface="Times New Roman"/>
                <a:sym typeface="Times New Roman"/>
              </a:defRPr>
            </a:pPr>
            <a:r>
              <a:t>60 sample Qs &lt;</a:t>
            </a:r>
            <a:r>
              <a:rPr u="sng">
                <a:solidFill>
                  <a:srgbClr val="0000FF"/>
                </a:solidFill>
                <a:uFill>
                  <a:solidFill>
                    <a:srgbClr val="0000FF"/>
                  </a:solidFill>
                </a:uFill>
                <a:hlinkClick r:id="rId4" invalidUrl="" action="" tgtFrame="" tooltip="" history="1" highlightClick="0" endSnd="0"/>
              </a:rPr>
              <a:t>https://bcourses.berkeley.edu/courses/1487685/discussion_topics/5685922</a:t>
            </a:r>
            <a:r>
              <a:t>&gt; | 30 with As &lt;</a:t>
            </a:r>
            <a:r>
              <a:rPr u="sng">
                <a:solidFill>
                  <a:srgbClr val="0000FF"/>
                </a:solidFill>
                <a:uFill>
                  <a:solidFill>
                    <a:srgbClr val="0000FF"/>
                  </a:solidFill>
                </a:uFill>
                <a:hlinkClick r:id="rId5" invalidUrl="" action="" tgtFrame="" tooltip="" history="1" highlightClick="0" endSnd="0"/>
              </a:rPr>
              <a:t>https://bcourses.berkeley.edu/courses/1487685/discussion_topics/5687341</a:t>
            </a:r>
            <a:r>
              <a:t>&gt;</a:t>
            </a:r>
          </a:p>
          <a:p>
            <a:pPr marL="0" indent="0" defTabSz="283463">
              <a:spcBef>
                <a:spcPts val="0"/>
              </a:spcBef>
              <a:buSzTx/>
              <a:buFontTx/>
              <a:buNone/>
              <a:defRPr b="1" sz="1488">
                <a:latin typeface="+mj-lt"/>
                <a:ea typeface="+mj-ea"/>
                <a:cs typeface="+mj-cs"/>
                <a:sym typeface="Helvetica"/>
              </a:defRPr>
            </a:pPr>
          </a:p>
          <a:p>
            <a:pPr marL="0" indent="0" defTabSz="283463">
              <a:spcBef>
                <a:spcPts val="0"/>
              </a:spcBef>
              <a:buSzTx/>
              <a:buFontTx/>
              <a:buNone/>
              <a:defRPr b="1" sz="1488">
                <a:latin typeface="+mj-lt"/>
                <a:ea typeface="+mj-ea"/>
                <a:cs typeface="+mj-cs"/>
                <a:sym typeface="Helvetica"/>
              </a:defRPr>
            </a:pPr>
            <a:r>
              <a:t>11. Industrial Revolutions II (Feb 27):</a:t>
            </a:r>
            <a:endParaRPr b="0"/>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Read Before</a:t>
            </a:r>
            <a:r>
              <a:t>: Joel Mokyr (1990): </a:t>
            </a:r>
            <a:r>
              <a:rPr i="1"/>
              <a:t>Lever of Riches</a:t>
            </a:r>
            <a:r>
              <a:t>, chapter 5 “The Years of Miracles” &lt;</a:t>
            </a:r>
            <a:r>
              <a:rPr u="sng">
                <a:solidFill>
                  <a:srgbClr val="0000FF"/>
                </a:solidFill>
                <a:uFill>
                  <a:solidFill>
                    <a:srgbClr val="0000FF"/>
                  </a:solidFill>
                </a:uFill>
                <a:hlinkClick r:id="rId6" invalidUrl="" action="" tgtFrame="" tooltip="" history="1" highlightClick="0" endSnd="0"/>
              </a:rPr>
              <a:t>https://delong.typepad.com/files/mokyr-lever-revolution.pdf</a:t>
            </a:r>
            <a:r>
              <a:t>&gt; </a:t>
            </a:r>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Read Before</a:t>
            </a:r>
            <a:r>
              <a:t>: Karl Marx and Friedrich Engels (1848): </a:t>
            </a:r>
            <a:r>
              <a:rPr i="1"/>
              <a:t>The Communist Manifesto</a:t>
            </a:r>
            <a:r>
              <a:t> &lt;</a:t>
            </a:r>
            <a:r>
              <a:rPr u="sng">
                <a:solidFill>
                  <a:srgbClr val="0000FF"/>
                </a:solidFill>
                <a:uFill>
                  <a:solidFill>
                    <a:srgbClr val="0000FF"/>
                  </a:solidFill>
                </a:uFill>
                <a:hlinkClick r:id="rId7" invalidUrl="" action="" tgtFrame="" tooltip="" history="1" highlightClick="0" endSnd="0"/>
              </a:rPr>
              <a:t>https://www.marxists.org/archive/marx/works/download/pdf/Manifesto.pdf</a:t>
            </a:r>
            <a:r>
              <a:t>&gt; </a:t>
            </a:r>
          </a:p>
          <a:p>
            <a:pPr marL="124326" indent="-124326" defTabSz="283463">
              <a:spcBef>
                <a:spcPts val="0"/>
              </a:spcBef>
              <a:buFontTx/>
              <a:defRPr b="1" sz="1240">
                <a:latin typeface="Times New Roman"/>
                <a:ea typeface="Times New Roman"/>
                <a:cs typeface="Times New Roman"/>
                <a:sym typeface="Times New Roman"/>
              </a:defRPr>
            </a:pPr>
            <a:r>
              <a:rPr>
                <a:latin typeface="+mj-lt"/>
                <a:ea typeface="+mj-ea"/>
                <a:cs typeface="+mj-cs"/>
                <a:sym typeface="Helvetica"/>
              </a:rPr>
              <a:t>Slides</a:t>
            </a:r>
            <a:r>
              <a:t>: </a:t>
            </a:r>
            <a:r>
              <a:rPr b="0"/>
              <a:t>&lt;https://github.com/braddelong/public-files/blob/master/econ-135-lecture-10.pptx&gt;</a:t>
            </a:r>
            <a:endParaRPr b="0"/>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Start</a:t>
            </a:r>
            <a:r>
              <a:t>: Assignment 6: slow technological and organizational progress before 1500 paper; due Mar 4</a:t>
            </a:r>
          </a:p>
          <a:p>
            <a:pPr marL="0" indent="0" defTabSz="283463">
              <a:spcBef>
                <a:spcPts val="0"/>
              </a:spcBef>
              <a:buSzTx/>
              <a:buFontTx/>
              <a:buNone/>
              <a:defRPr b="1" sz="1488">
                <a:latin typeface="+mj-lt"/>
                <a:ea typeface="+mj-ea"/>
                <a:cs typeface="+mj-cs"/>
                <a:sym typeface="Helvetica"/>
              </a:defRPr>
            </a:pPr>
          </a:p>
          <a:p>
            <a:pPr marL="0" indent="0" defTabSz="283463">
              <a:spcBef>
                <a:spcPts val="0"/>
              </a:spcBef>
              <a:buSzTx/>
              <a:buFontTx/>
              <a:buNone/>
              <a:defRPr b="1" sz="1488">
                <a:latin typeface="+mj-lt"/>
                <a:ea typeface="+mj-ea"/>
                <a:cs typeface="+mj-cs"/>
                <a:sym typeface="Helvetica"/>
              </a:defRPr>
            </a:pPr>
            <a:r>
              <a:t>12. Why Northwest Europe? (Mar 3):</a:t>
            </a:r>
          </a:p>
          <a:p>
            <a:pPr marL="149191" indent="-149191"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Read: </a:t>
            </a:r>
            <a:r>
              <a:t>David Landes (2006): </a:t>
            </a:r>
            <a:r>
              <a:rPr i="1"/>
              <a:t>Why Europe and the West? Why Not China?</a:t>
            </a:r>
            <a:r>
              <a:t> &lt;</a:t>
            </a:r>
            <a:r>
              <a:rPr u="sng">
                <a:solidFill>
                  <a:srgbClr val="0000FF"/>
                </a:solidFill>
                <a:uFill>
                  <a:solidFill>
                    <a:srgbClr val="0000FF"/>
                  </a:solidFill>
                </a:uFill>
                <a:hlinkClick r:id="rId8" invalidUrl="" action="" tgtFrame="" tooltip="" history="1" highlightClick="0" endSnd="0"/>
              </a:rPr>
              <a:t>https://pubs.aeaweb.org/doi/pdfplus/10.1257/jep.20.2.3</a:t>
            </a:r>
            <a:r>
              <a:t>&gt;</a:t>
            </a:r>
          </a:p>
          <a:p>
            <a:pPr marL="124326" indent="-124326" defTabSz="283463">
              <a:spcBef>
                <a:spcPts val="0"/>
              </a:spcBef>
              <a:buFontTx/>
              <a:defRPr b="1" sz="1240">
                <a:latin typeface="Times New Roman"/>
                <a:ea typeface="Times New Roman"/>
                <a:cs typeface="Times New Roman"/>
                <a:sym typeface="Times New Roman"/>
              </a:defRPr>
            </a:pPr>
            <a:r>
              <a:rPr>
                <a:latin typeface="+mj-lt"/>
                <a:ea typeface="+mj-ea"/>
                <a:cs typeface="+mj-cs"/>
                <a:sym typeface="Helvetica"/>
              </a:rPr>
              <a:t>Slides</a:t>
            </a:r>
            <a:r>
              <a:t>: </a:t>
            </a:r>
            <a:r>
              <a:rPr b="0"/>
              <a:t>&lt;https://github.com/braddelong/public-files/blob/master/econ-135-lecture-11.pptx&gt;</a:t>
            </a:r>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Finish</a:t>
            </a:r>
            <a:r>
              <a:t>: Assignment 6: slow technological and organizational progress before 1500 paper; due Mar 1</a:t>
            </a:r>
          </a:p>
        </p:txBody>
      </p:sp>
      <p:sp>
        <p:nvSpPr>
          <p:cNvPr id="40" name="Roadmap for the Next Two Weeks"/>
          <p:cNvSpPr txBox="1"/>
          <p:nvPr>
            <p:ph type="title" idx="4294967295"/>
          </p:nvPr>
        </p:nvSpPr>
        <p:spPr>
          <a:xfrm>
            <a:off x="277663" y="-1"/>
            <a:ext cx="8572501" cy="1270001"/>
          </a:xfrm>
          <a:prstGeom prst="rect">
            <a:avLst/>
          </a:prstGeom>
        </p:spPr>
        <p:txBody>
          <a:bodyPr>
            <a:normAutofit fontScale="100000" lnSpcReduction="0"/>
          </a:bodyPr>
          <a:lstStyle>
            <a:lvl1pPr defTabSz="315468">
              <a:defRPr sz="4140">
                <a:latin typeface="+mj-lt"/>
                <a:ea typeface="+mj-ea"/>
                <a:cs typeface="+mj-cs"/>
                <a:sym typeface="Helvetica"/>
              </a:defRPr>
            </a:lvl1pPr>
          </a:lstStyle>
          <a:p>
            <a:pPr/>
            <a:r>
              <a:t>Roadmap for the Next Two Weeks</a:t>
            </a:r>
          </a:p>
        </p:txBody>
      </p:sp>
      <p:sp>
        <p:nvSpPr>
          <p:cNvPr id="41" name="9:40-9:42"/>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9:40-9:42</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Steam Engin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Steam Engines</a:t>
            </a:r>
          </a:p>
        </p:txBody>
      </p:sp>
      <p:sp>
        <p:nvSpPr>
          <p:cNvPr id="119" name="165K HP in 1830, 2.1M HP in 1870:…"/>
          <p:cNvSpPr txBox="1"/>
          <p:nvPr>
            <p:ph type="body" sz="half" idx="4294967295"/>
          </p:nvPr>
        </p:nvSpPr>
        <p:spPr>
          <a:xfrm>
            <a:off x="277663" y="1270000"/>
            <a:ext cx="4244103" cy="5327883"/>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165K HP in 1830, 2.1M HP in 1870</a:t>
            </a:r>
            <a:r>
              <a:rPr b="0"/>
              <a:t>:</a:t>
            </a:r>
            <a:endParaRPr b="0"/>
          </a:p>
          <a:p>
            <a:pPr marL="0" indent="0">
              <a:spcBef>
                <a:spcPts val="1200"/>
              </a:spcBef>
              <a:buSzTx/>
              <a:buFontTx/>
              <a:buNone/>
              <a:defRPr b="1" sz="2400">
                <a:latin typeface="+mj-lt"/>
                <a:ea typeface="+mj-ea"/>
                <a:cs typeface="+mj-cs"/>
                <a:sym typeface="Helvetica"/>
              </a:defRPr>
            </a:pPr>
            <a:endParaRPr b="0"/>
          </a:p>
          <a:p>
            <a:pPr marL="240631" indent="-240631">
              <a:spcBef>
                <a:spcPts val="1200"/>
              </a:spcBef>
              <a:buFontTx/>
              <a:defRPr b="1" sz="2400">
                <a:latin typeface="Times New Roman"/>
                <a:ea typeface="Times New Roman"/>
                <a:cs typeface="Times New Roman"/>
                <a:sym typeface="Times New Roman"/>
              </a:defRPr>
            </a:pPr>
            <a:r>
              <a:rPr b="0"/>
              <a:t>1712: Newcomen: 5 HP</a:t>
            </a:r>
            <a:endParaRPr b="0"/>
          </a:p>
          <a:p>
            <a:pPr marL="240631" indent="-240631">
              <a:spcBef>
                <a:spcPts val="1200"/>
              </a:spcBef>
              <a:buFontTx/>
              <a:defRPr b="1" sz="2400">
                <a:latin typeface="Times New Roman"/>
                <a:ea typeface="Times New Roman"/>
                <a:cs typeface="Times New Roman"/>
                <a:sym typeface="Times New Roman"/>
              </a:defRPr>
            </a:pPr>
            <a:r>
              <a:rPr b="0"/>
              <a:t>1733: 1K HP (100 engines)</a:t>
            </a:r>
            <a:endParaRPr b="0"/>
          </a:p>
          <a:p>
            <a:pPr marL="240631" indent="-240631">
              <a:spcBef>
                <a:spcPts val="1200"/>
              </a:spcBef>
              <a:buFontTx/>
              <a:defRPr b="1" sz="2400">
                <a:latin typeface="Times New Roman"/>
                <a:ea typeface="Times New Roman"/>
                <a:cs typeface="Times New Roman"/>
                <a:sym typeface="Times New Roman"/>
              </a:defRPr>
            </a:pPr>
            <a:r>
              <a:rPr b="0"/>
              <a:t>1775: 9K HP (600 engines)</a:t>
            </a:r>
            <a:endParaRPr b="0"/>
          </a:p>
          <a:p>
            <a:pPr marL="240631" indent="-240631">
              <a:spcBef>
                <a:spcPts val="1200"/>
              </a:spcBef>
              <a:buFontTx/>
              <a:defRPr b="1" sz="2400">
                <a:latin typeface="Times New Roman"/>
                <a:ea typeface="Times New Roman"/>
                <a:cs typeface="Times New Roman"/>
                <a:sym typeface="Times New Roman"/>
              </a:defRPr>
            </a:pPr>
            <a:r>
              <a:rPr b="0"/>
              <a:t>1800: 40K HP (500 Watt, 1500 Newcomen engines) </a:t>
            </a:r>
            <a:endParaRPr b="0"/>
          </a:p>
          <a:p>
            <a:pPr marL="240631" indent="-240631">
              <a:spcBef>
                <a:spcPts val="1200"/>
              </a:spcBef>
              <a:buFontTx/>
              <a:defRPr b="1" sz="2400">
                <a:latin typeface="Times New Roman"/>
                <a:ea typeface="Times New Roman"/>
                <a:cs typeface="Times New Roman"/>
                <a:sym typeface="Times New Roman"/>
              </a:defRPr>
            </a:pPr>
            <a:r>
              <a:rPr b="0"/>
              <a:t>1830: 165K HP</a:t>
            </a:r>
            <a:endParaRPr b="0"/>
          </a:p>
          <a:p>
            <a:pPr marL="240631" indent="-240631">
              <a:spcBef>
                <a:spcPts val="1200"/>
              </a:spcBef>
              <a:buFontTx/>
              <a:defRPr b="1" sz="2400">
                <a:latin typeface="Times New Roman"/>
                <a:ea typeface="Times New Roman"/>
                <a:cs typeface="Times New Roman"/>
                <a:sym typeface="Times New Roman"/>
              </a:defRPr>
            </a:pPr>
            <a:r>
              <a:rPr b="0"/>
              <a:t>1870: 2.1M HP</a:t>
            </a:r>
          </a:p>
        </p:txBody>
      </p:sp>
      <p:pic>
        <p:nvPicPr>
          <p:cNvPr id="120" name="Image" descr="Image"/>
          <p:cNvPicPr>
            <a:picLocks noChangeAspect="1"/>
          </p:cNvPicPr>
          <p:nvPr/>
        </p:nvPicPr>
        <p:blipFill>
          <a:blip r:embed="rId2">
            <a:extLst/>
          </a:blip>
          <a:srcRect l="0" t="0" r="0" b="15998"/>
          <a:stretch>
            <a:fillRect/>
          </a:stretch>
        </p:blipFill>
        <p:spPr>
          <a:xfrm>
            <a:off x="4521765" y="1269999"/>
            <a:ext cx="4328418" cy="3116527"/>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Allen: Reform and Democracy"/>
          <p:cNvSpPr txBox="1"/>
          <p:nvPr>
            <p:ph type="title" idx="4294967295"/>
          </p:nvPr>
        </p:nvSpPr>
        <p:spPr>
          <a:xfrm>
            <a:off x="277663" y="-1"/>
            <a:ext cx="8572501" cy="1270001"/>
          </a:xfrm>
          <a:prstGeom prst="rect">
            <a:avLst/>
          </a:prstGeom>
        </p:spPr>
        <p:txBody>
          <a:bodyPr>
            <a:normAutofit fontScale="100000" lnSpcReduction="0"/>
          </a:bodyPr>
          <a:lstStyle>
            <a:lvl1pPr defTabSz="352043">
              <a:defRPr sz="4619">
                <a:solidFill>
                  <a:srgbClr val="000080"/>
                </a:solidFill>
              </a:defRPr>
            </a:lvl1pPr>
          </a:lstStyle>
          <a:p>
            <a:pPr/>
            <a:r>
              <a:t>Allen: Reform and Democracy</a:t>
            </a:r>
          </a:p>
        </p:txBody>
      </p:sp>
      <p:sp>
        <p:nvSpPr>
          <p:cNvPr id="123" name="Robert Allen (2017): The Industrial Revolution: A Very Short Introduction &lt;https://delong.typepad.com/files/allen-industrial.pdf&gt;, chs. 3, 5-6:…"/>
          <p:cNvSpPr txBox="1"/>
          <p:nvPr>
            <p:ph type="body" sz="half" idx="4294967295"/>
          </p:nvPr>
        </p:nvSpPr>
        <p:spPr>
          <a:xfrm>
            <a:off x="277663" y="1269999"/>
            <a:ext cx="3779943" cy="5327884"/>
          </a:xfrm>
          <a:prstGeom prst="rect">
            <a:avLst/>
          </a:prstGeom>
        </p:spPr>
        <p:txBody>
          <a:bodyPr>
            <a:normAutofit fontScale="100000" lnSpcReduction="0"/>
          </a:bodyPr>
          <a:lstStyle/>
          <a:p>
            <a:pPr marL="0" indent="0" defTabSz="324611">
              <a:spcBef>
                <a:spcPts val="800"/>
              </a:spcBef>
              <a:buSzTx/>
              <a:buFontTx/>
              <a:buNone/>
              <a:defRPr b="1" sz="1703">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endParaRPr b="0"/>
          </a:p>
          <a:p>
            <a:pPr marL="0" indent="0" defTabSz="324611">
              <a:spcBef>
                <a:spcPts val="800"/>
              </a:spcBef>
              <a:buSzTx/>
              <a:buFontTx/>
              <a:buNone/>
              <a:defRPr b="1" sz="1703">
                <a:latin typeface="+mj-lt"/>
                <a:ea typeface="+mj-ea"/>
                <a:cs typeface="+mj-cs"/>
                <a:sym typeface="Helvetica"/>
              </a:defRPr>
            </a:pPr>
            <a:endParaRPr b="0"/>
          </a:p>
          <a:p>
            <a:pPr marL="170848" indent="-170848" defTabSz="324611">
              <a:spcBef>
                <a:spcPts val="800"/>
              </a:spcBef>
              <a:buFontTx/>
              <a:defRPr b="1" sz="1703">
                <a:latin typeface="Times New Roman"/>
                <a:ea typeface="Times New Roman"/>
                <a:cs typeface="Times New Roman"/>
                <a:sym typeface="Times New Roman"/>
              </a:defRPr>
            </a:pPr>
            <a:r>
              <a:rPr b="0"/>
              <a:t>Enlightenment, literacy, pamphlets, </a:t>
            </a:r>
            <a:r>
              <a:rPr b="0" i="1"/>
              <a:t>The Rights of Man</a:t>
            </a:r>
            <a:r>
              <a:rPr b="0"/>
              <a:t> (sells 1 million copies), &amp; the French Revolution</a:t>
            </a:r>
            <a:endParaRPr b="0"/>
          </a:p>
          <a:p>
            <a:pPr marL="170848" indent="-170848" defTabSz="324611">
              <a:spcBef>
                <a:spcPts val="800"/>
              </a:spcBef>
              <a:buFontTx/>
              <a:defRPr b="1" sz="1703">
                <a:latin typeface="Times New Roman"/>
                <a:ea typeface="Times New Roman"/>
                <a:cs typeface="Times New Roman"/>
                <a:sym typeface="Times New Roman"/>
              </a:defRPr>
            </a:pPr>
            <a:r>
              <a:rPr b="0"/>
              <a:t>60000-strong Manchester demonstration in 1819: eleven killed: “Peterloo”</a:t>
            </a:r>
            <a:endParaRPr b="0"/>
          </a:p>
          <a:p>
            <a:pPr marL="170848" indent="-170848" defTabSz="324611">
              <a:spcBef>
                <a:spcPts val="800"/>
              </a:spcBef>
              <a:buFontTx/>
              <a:defRPr b="1" sz="1703">
                <a:latin typeface="Times New Roman"/>
                <a:ea typeface="Times New Roman"/>
                <a:cs typeface="Times New Roman"/>
                <a:sym typeface="Times New Roman"/>
              </a:defRPr>
            </a:pPr>
            <a:r>
              <a:rPr b="0"/>
              <a:t>“Reform that we may preserve”: 1832 Reform Bill</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Virtual representation</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Divide the reformers</a:t>
            </a:r>
            <a:endParaRPr b="0"/>
          </a:p>
          <a:p>
            <a:pPr marL="170848" indent="-170848" defTabSz="324611">
              <a:spcBef>
                <a:spcPts val="800"/>
              </a:spcBef>
              <a:buFontTx/>
              <a:defRPr b="1" sz="1703">
                <a:latin typeface="Times New Roman"/>
                <a:ea typeface="Times New Roman"/>
                <a:cs typeface="Times New Roman"/>
                <a:sym typeface="Times New Roman"/>
              </a:defRPr>
            </a:pPr>
            <a:r>
              <a:rPr b="0"/>
              <a:t>1833: Factory Act—9-hour day for children under 12</a:t>
            </a:r>
            <a:endParaRPr b="0"/>
          </a:p>
          <a:p>
            <a:pPr marL="170848" indent="-170848" defTabSz="324611">
              <a:spcBef>
                <a:spcPts val="800"/>
              </a:spcBef>
              <a:buFontTx/>
              <a:defRPr b="1" sz="1703">
                <a:latin typeface="Times New Roman"/>
                <a:ea typeface="Times New Roman"/>
                <a:cs typeface="Times New Roman"/>
                <a:sym typeface="Times New Roman"/>
              </a:defRPr>
            </a:pPr>
            <a:r>
              <a:rPr b="0"/>
              <a:t>1834: New Poor Law—workhouses</a:t>
            </a:r>
          </a:p>
        </p:txBody>
      </p:sp>
      <p:pic>
        <p:nvPicPr>
          <p:cNvPr id="124" name="Image" descr="Image"/>
          <p:cNvPicPr>
            <a:picLocks noChangeAspect="1"/>
          </p:cNvPicPr>
          <p:nvPr/>
        </p:nvPicPr>
        <p:blipFill>
          <a:blip r:embed="rId3">
            <a:extLst/>
          </a:blip>
          <a:stretch>
            <a:fillRect/>
          </a:stretch>
        </p:blipFill>
        <p:spPr>
          <a:xfrm>
            <a:off x="4057605" y="1269999"/>
            <a:ext cx="4792559" cy="3470243"/>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Allen: Reform and Democracy II"/>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solidFill>
                  <a:srgbClr val="000080"/>
                </a:solidFill>
              </a:defRPr>
            </a:lvl1pPr>
          </a:lstStyle>
          <a:p>
            <a:pPr/>
            <a:r>
              <a:t>Allen: Reform and Democracy II</a:t>
            </a:r>
          </a:p>
        </p:txBody>
      </p:sp>
      <p:sp>
        <p:nvSpPr>
          <p:cNvPr id="127" name="Robert Allen (2017): The Industrial Revolution: A Very Short Introduction &lt;https://delong.typepad.com/files/allen-industrial.pdf&gt;, chs. 3, 5-6:…"/>
          <p:cNvSpPr txBox="1"/>
          <p:nvPr>
            <p:ph type="body" sz="half" idx="4294967295"/>
          </p:nvPr>
        </p:nvSpPr>
        <p:spPr>
          <a:xfrm>
            <a:off x="277663" y="1270000"/>
            <a:ext cx="3779943" cy="5327883"/>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endParaRPr b="0"/>
          </a:p>
          <a:p>
            <a:pPr marL="0" indent="0" defTabSz="288036">
              <a:buSzTx/>
              <a:buFontTx/>
              <a:buNone/>
              <a:defRPr b="1" sz="1512">
                <a:latin typeface="+mj-lt"/>
                <a:ea typeface="+mj-ea"/>
                <a:cs typeface="+mj-cs"/>
                <a:sym typeface="Helvetica"/>
              </a:defRPr>
            </a:pPr>
            <a:endParaRPr b="0"/>
          </a:p>
          <a:p>
            <a:pPr marL="151597" indent="-151597" defTabSz="288036">
              <a:buFontTx/>
              <a:defRPr b="1" sz="1512">
                <a:latin typeface="Times New Roman"/>
                <a:ea typeface="Times New Roman"/>
                <a:cs typeface="Times New Roman"/>
                <a:sym typeface="Times New Roman"/>
              </a:defRPr>
            </a:pPr>
            <a:r>
              <a:rPr b="0"/>
              <a:t>1833: Factory Act—9-hour day for children under 12</a:t>
            </a:r>
            <a:endParaRPr b="0"/>
          </a:p>
          <a:p>
            <a:pPr marL="151597" indent="-151597" defTabSz="288036">
              <a:buFontTx/>
              <a:defRPr b="1" sz="1512">
                <a:latin typeface="Times New Roman"/>
                <a:ea typeface="Times New Roman"/>
                <a:cs typeface="Times New Roman"/>
                <a:sym typeface="Times New Roman"/>
              </a:defRPr>
            </a:pPr>
            <a:r>
              <a:rPr b="0"/>
              <a:t>1834: New Poor Law—workhouses</a:t>
            </a:r>
            <a:endParaRPr b="0"/>
          </a:p>
          <a:p>
            <a:pPr marL="151597" indent="-151597" defTabSz="288036">
              <a:buFontTx/>
              <a:defRPr b="1" sz="1512">
                <a:latin typeface="Times New Roman"/>
                <a:ea typeface="Times New Roman"/>
                <a:cs typeface="Times New Roman"/>
                <a:sym typeface="Times New Roman"/>
              </a:defRPr>
            </a:pPr>
            <a:r>
              <a:rPr b="0"/>
              <a:t>1838: People’s Charter</a:t>
            </a:r>
            <a:endParaRPr b="0"/>
          </a:p>
          <a:p>
            <a:pPr marL="151597" indent="-151597" defTabSz="288036">
              <a:buFontTx/>
              <a:defRPr b="1" sz="1512">
                <a:latin typeface="Times New Roman"/>
                <a:ea typeface="Times New Roman"/>
                <a:cs typeface="Times New Roman"/>
                <a:sym typeface="Times New Roman"/>
              </a:defRPr>
            </a:pPr>
            <a:r>
              <a:rPr b="0"/>
              <a:t>1846: Corn Law Repeal</a:t>
            </a:r>
            <a:endParaRPr b="0"/>
          </a:p>
          <a:p>
            <a:pPr marL="151597" indent="-151597" defTabSz="288036">
              <a:buFontTx/>
              <a:defRPr b="1" sz="1512">
                <a:latin typeface="Times New Roman"/>
                <a:ea typeface="Times New Roman"/>
                <a:cs typeface="Times New Roman"/>
                <a:sym typeface="Times New Roman"/>
              </a:defRPr>
            </a:pPr>
            <a:r>
              <a:rPr b="0"/>
              <a:t>The “condition of England”</a:t>
            </a:r>
            <a:endParaRPr b="0"/>
          </a:p>
          <a:p>
            <a:pPr marL="151597" indent="-151597" defTabSz="288036">
              <a:buFontTx/>
              <a:defRPr b="1" sz="1512">
                <a:latin typeface="Times New Roman"/>
                <a:ea typeface="Times New Roman"/>
                <a:cs typeface="Times New Roman"/>
                <a:sym typeface="Times New Roman"/>
              </a:defRPr>
            </a:pPr>
            <a:r>
              <a:rPr b="0"/>
              <a:t>John Stuart Mill (1848 and 1871): “It is questionable if all the mechanical inventions yet made have lightened the day's toil of any human being. They have enabled a greater population to live the same life of drudgery and imprisonment…”</a:t>
            </a:r>
            <a:endParaRPr b="0"/>
          </a:p>
          <a:p>
            <a:pPr marL="151597" indent="-151597" defTabSz="288036">
              <a:buFontTx/>
              <a:defRPr b="1" sz="1512">
                <a:latin typeface="Times New Roman"/>
                <a:ea typeface="Times New Roman"/>
                <a:cs typeface="Times New Roman"/>
                <a:sym typeface="Times New Roman"/>
              </a:defRPr>
            </a:pPr>
            <a:r>
              <a:rPr b="0"/>
              <a:t>1846-67: Real wage stagnation ends: average consumption per head in working class families rose by 42 per cent…</a:t>
            </a:r>
          </a:p>
        </p:txBody>
      </p:sp>
      <p:pic>
        <p:nvPicPr>
          <p:cNvPr id="128" name="Image" descr="Image"/>
          <p:cNvPicPr>
            <a:picLocks noChangeAspect="1"/>
          </p:cNvPicPr>
          <p:nvPr/>
        </p:nvPicPr>
        <p:blipFill>
          <a:blip r:embed="rId3">
            <a:extLst/>
          </a:blip>
          <a:stretch>
            <a:fillRect/>
          </a:stretch>
        </p:blipFill>
        <p:spPr>
          <a:xfrm>
            <a:off x="4057605" y="1269999"/>
            <a:ext cx="4792559" cy="4915303"/>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The People’s Charter"/>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The People’s Charter</a:t>
            </a:r>
          </a:p>
        </p:txBody>
      </p:sp>
      <p:sp>
        <p:nvSpPr>
          <p:cNvPr id="131" name="The People's Charter called for six reforms to make the political system more democratic:…"/>
          <p:cNvSpPr txBox="1"/>
          <p:nvPr>
            <p:ph type="body" sz="half" idx="4294967295"/>
          </p:nvPr>
        </p:nvSpPr>
        <p:spPr>
          <a:xfrm>
            <a:off x="277663" y="1270000"/>
            <a:ext cx="3779943" cy="5327883"/>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The People's Charter called for six reforms to make the political system more democratic:</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A vote for every man twenty-one years of age, of sound mind, and not undergoing punishment for a crime.</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The secret ballot to protect the elector in the exercise of his vote.</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No property qualification for Members of Parliament in order to allow the constituencies to return the man of their choice.</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Payment of Members, enabling tradesmen, working men, or other persons of modest means to leave or interrupt their livelihood to attend to the interests of the nation.</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Equal constituencies, securing the same amount of representation for the same number of electors, instead of allowing less populous constituencies to have as much or more weight than larger ones.</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Annual Parliamentary elections, thus presenting the most effectual check to bribery and intimidation, since no purse could buy a constituency under a system of universal manhood suffrage in each twelve-month period</a:t>
            </a:r>
          </a:p>
        </p:txBody>
      </p:sp>
      <p:pic>
        <p:nvPicPr>
          <p:cNvPr id="132" name="Image" descr="Image"/>
          <p:cNvPicPr>
            <a:picLocks noChangeAspect="1"/>
          </p:cNvPicPr>
          <p:nvPr/>
        </p:nvPicPr>
        <p:blipFill>
          <a:blip r:embed="rId2">
            <a:extLst/>
          </a:blip>
          <a:stretch>
            <a:fillRect/>
          </a:stretch>
        </p:blipFill>
        <p:spPr>
          <a:xfrm>
            <a:off x="4057605" y="1270000"/>
            <a:ext cx="4792559" cy="4915302"/>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Allen: Spread of Industrialization"/>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Allen: Spread of Industrialization</a:t>
            </a:r>
          </a:p>
        </p:txBody>
      </p:sp>
      <p:sp>
        <p:nvSpPr>
          <p:cNvPr id="135" name="Robert Allen (2017): The Industrial Revolution: A Very Short Introduction &lt;https://delong.typepad.com/files/allen-industrial.pdf&gt;, chs. 3, 5-6:…"/>
          <p:cNvSpPr txBox="1"/>
          <p:nvPr>
            <p:ph type="body" sz="half" idx="4294967295"/>
          </p:nvPr>
        </p:nvSpPr>
        <p:spPr>
          <a:xfrm>
            <a:off x="277663" y="1269999"/>
            <a:ext cx="3631058" cy="5327884"/>
          </a:xfrm>
          <a:prstGeom prst="rect">
            <a:avLst/>
          </a:prstGeom>
        </p:spPr>
        <p:txBody>
          <a:bodyPr>
            <a:normAutofit fontScale="100000" lnSpcReduction="0"/>
          </a:bodyPr>
          <a:lstStyle/>
          <a:p>
            <a:pPr marL="0" indent="0" defTabSz="292607">
              <a:buSzTx/>
              <a:buFontTx/>
              <a:buNone/>
              <a:defRPr b="1" sz="1536">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endParaRPr b="0"/>
          </a:p>
          <a:p>
            <a:pPr marL="0" indent="0" defTabSz="292607">
              <a:buSzTx/>
              <a:buFontTx/>
              <a:buNone/>
              <a:defRPr b="1" sz="1536">
                <a:latin typeface="+mj-lt"/>
                <a:ea typeface="+mj-ea"/>
                <a:cs typeface="+mj-cs"/>
                <a:sym typeface="Helvetica"/>
              </a:defRPr>
            </a:pPr>
            <a:endParaRPr b="0"/>
          </a:p>
          <a:p>
            <a:pPr marL="154004" indent="-154004" defTabSz="292607">
              <a:buFontTx/>
              <a:defRPr b="1" sz="1536">
                <a:latin typeface="Times New Roman"/>
                <a:ea typeface="Times New Roman"/>
                <a:cs typeface="Times New Roman"/>
                <a:sym typeface="Times New Roman"/>
              </a:defRPr>
            </a:pPr>
            <a:r>
              <a:rPr b="0"/>
              <a:t>Western Europe: 12% in the 18th century to 28% in 1913 </a:t>
            </a:r>
            <a:endParaRPr b="0"/>
          </a:p>
          <a:p>
            <a:pPr marL="154004" indent="-154004" defTabSz="292607">
              <a:buFontTx/>
              <a:defRPr b="1" sz="1536">
                <a:latin typeface="Times New Roman"/>
                <a:ea typeface="Times New Roman"/>
                <a:cs typeface="Times New Roman"/>
                <a:sym typeface="Times New Roman"/>
              </a:defRPr>
            </a:pPr>
            <a:r>
              <a:rPr b="0"/>
              <a:t>North America: Less than 1% in the 18th century to 47% in 1953 </a:t>
            </a:r>
            <a:endParaRPr b="0"/>
          </a:p>
          <a:p>
            <a:pPr marL="154004" indent="-154004" defTabSz="292607">
              <a:buFontTx/>
              <a:defRPr b="1" sz="1536">
                <a:latin typeface="Times New Roman"/>
                <a:ea typeface="Times New Roman"/>
                <a:cs typeface="Times New Roman"/>
                <a:sym typeface="Times New Roman"/>
              </a:defRPr>
            </a:pPr>
            <a:r>
              <a:rPr b="0"/>
              <a:t>The Pacific Rim share dropped from 4 per cent to 2 per cent in the early 19th century, but then increased to 5 percent in the first half of the 20th century. By 2006, these countries were producing 17 per cent of the world’s manufactures </a:t>
            </a:r>
            <a:endParaRPr b="0"/>
          </a:p>
          <a:p>
            <a:pPr marL="154004" indent="-154004" defTabSz="292607">
              <a:buFontTx/>
              <a:defRPr b="1" sz="1536">
                <a:latin typeface="Times New Roman"/>
                <a:ea typeface="Times New Roman"/>
                <a:cs typeface="Times New Roman"/>
                <a:sym typeface="Times New Roman"/>
              </a:defRPr>
            </a:pPr>
            <a:r>
              <a:rPr b="0"/>
              <a:t>China in 1953 at 2% of manufacturing was at its all time low. 9 per cent in 2006. 25 per cent in 2013 </a:t>
            </a:r>
            <a:endParaRPr b="0"/>
          </a:p>
          <a:p>
            <a:pPr marL="154004" indent="-154004" defTabSz="292607">
              <a:buFontTx/>
              <a:defRPr b="1" sz="1536">
                <a:latin typeface="Times New Roman"/>
                <a:ea typeface="Times New Roman"/>
                <a:cs typeface="Times New Roman"/>
                <a:sym typeface="Times New Roman"/>
              </a:defRPr>
            </a:pPr>
            <a:r>
              <a:rPr b="0"/>
              <a:t>The Indian subcontinen: 2% of the world’s manufactures in 1973 and only 3% in 2013 </a:t>
            </a:r>
          </a:p>
        </p:txBody>
      </p:sp>
      <p:pic>
        <p:nvPicPr>
          <p:cNvPr id="136" name="Image" descr="Image"/>
          <p:cNvPicPr>
            <a:picLocks noChangeAspect="0"/>
          </p:cNvPicPr>
          <p:nvPr/>
        </p:nvPicPr>
        <p:blipFill>
          <a:blip r:embed="rId3">
            <a:extLst/>
          </a:blip>
          <a:stretch>
            <a:fillRect/>
          </a:stretch>
        </p:blipFill>
        <p:spPr>
          <a:xfrm>
            <a:off x="3908720" y="1269999"/>
            <a:ext cx="4941444" cy="5327884"/>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British Institutional Change"/>
          <p:cNvSpPr txBox="1"/>
          <p:nvPr>
            <p:ph type="title" idx="4294967295"/>
          </p:nvPr>
        </p:nvSpPr>
        <p:spPr>
          <a:xfrm>
            <a:off x="277663" y="-1"/>
            <a:ext cx="8572501" cy="1270001"/>
          </a:xfrm>
          <a:prstGeom prst="rect">
            <a:avLst/>
          </a:prstGeom>
        </p:spPr>
        <p:txBody>
          <a:bodyPr>
            <a:normAutofit fontScale="100000" lnSpcReduction="0"/>
          </a:bodyPr>
          <a:lstStyle>
            <a:lvl1pPr defTabSz="388620">
              <a:defRPr sz="5100">
                <a:solidFill>
                  <a:srgbClr val="008000"/>
                </a:solidFill>
              </a:defRPr>
            </a:lvl1pPr>
          </a:lstStyle>
          <a:p>
            <a:pPr/>
            <a:r>
              <a:t>British Institutional Change</a:t>
            </a:r>
          </a:p>
        </p:txBody>
      </p:sp>
      <p:sp>
        <p:nvSpPr>
          <p:cNvPr id="13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40" name="Image" descr="Image"/>
          <p:cNvPicPr>
            <a:picLocks noChangeAspect="1"/>
          </p:cNvPicPr>
          <p:nvPr/>
        </p:nvPicPr>
        <p:blipFill>
          <a:blip r:embed="rId2">
            <a:extLst/>
          </a:blip>
          <a:stretch>
            <a:fillRect/>
          </a:stretch>
        </p:blipFill>
        <p:spPr>
          <a:xfrm>
            <a:off x="277663" y="1270000"/>
            <a:ext cx="3015980" cy="2456313"/>
          </a:xfrm>
          <a:prstGeom prst="rect">
            <a:avLst/>
          </a:prstGeom>
          <a:ln w="12700">
            <a:miter lim="400000"/>
          </a:ln>
        </p:spPr>
      </p:pic>
      <p:pic>
        <p:nvPicPr>
          <p:cNvPr id="141" name="Image" descr="Image"/>
          <p:cNvPicPr>
            <a:picLocks noChangeAspect="0"/>
          </p:cNvPicPr>
          <p:nvPr/>
        </p:nvPicPr>
        <p:blipFill>
          <a:blip r:embed="rId3">
            <a:extLst/>
          </a:blip>
          <a:stretch>
            <a:fillRect/>
          </a:stretch>
        </p:blipFill>
        <p:spPr>
          <a:xfrm>
            <a:off x="3293641" y="1270000"/>
            <a:ext cx="2616560" cy="2093654"/>
          </a:xfrm>
          <a:prstGeom prst="rect">
            <a:avLst/>
          </a:prstGeom>
          <a:ln w="12700">
            <a:miter lim="400000"/>
          </a:ln>
        </p:spPr>
      </p:pic>
      <p:pic>
        <p:nvPicPr>
          <p:cNvPr id="142" name="Image" descr="Image"/>
          <p:cNvPicPr>
            <a:picLocks noChangeAspect="0"/>
          </p:cNvPicPr>
          <p:nvPr/>
        </p:nvPicPr>
        <p:blipFill>
          <a:blip r:embed="rId4">
            <a:extLst/>
          </a:blip>
          <a:stretch>
            <a:fillRect/>
          </a:stretch>
        </p:blipFill>
        <p:spPr>
          <a:xfrm>
            <a:off x="5910201" y="1270000"/>
            <a:ext cx="2939963" cy="2187968"/>
          </a:xfrm>
          <a:prstGeom prst="rect">
            <a:avLst/>
          </a:prstGeom>
          <a:ln w="12700">
            <a:miter lim="400000"/>
          </a:ln>
        </p:spPr>
      </p:pic>
      <p:pic>
        <p:nvPicPr>
          <p:cNvPr id="143" name="Image" descr="Image"/>
          <p:cNvPicPr>
            <a:picLocks noChangeAspect="0"/>
          </p:cNvPicPr>
          <p:nvPr/>
        </p:nvPicPr>
        <p:blipFill>
          <a:blip r:embed="rId5">
            <a:extLst/>
          </a:blip>
          <a:stretch>
            <a:fillRect/>
          </a:stretch>
        </p:blipFill>
        <p:spPr>
          <a:xfrm>
            <a:off x="277663" y="3792285"/>
            <a:ext cx="4135516" cy="2628901"/>
          </a:xfrm>
          <a:prstGeom prst="rect">
            <a:avLst/>
          </a:prstGeom>
          <a:ln w="12700">
            <a:miter lim="400000"/>
          </a:ln>
        </p:spPr>
      </p:pic>
      <p:pic>
        <p:nvPicPr>
          <p:cNvPr id="144" name="Image" descr="Image"/>
          <p:cNvPicPr>
            <a:picLocks noChangeAspect="0"/>
          </p:cNvPicPr>
          <p:nvPr/>
        </p:nvPicPr>
        <p:blipFill>
          <a:blip r:embed="rId6">
            <a:extLst/>
          </a:blip>
          <a:stretch>
            <a:fillRect/>
          </a:stretch>
        </p:blipFill>
        <p:spPr>
          <a:xfrm>
            <a:off x="4566787" y="3792285"/>
            <a:ext cx="4333642" cy="2616201"/>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Literacy on the Advance"/>
          <p:cNvSpPr txBox="1"/>
          <p:nvPr>
            <p:ph type="title" idx="4294967295"/>
          </p:nvPr>
        </p:nvSpPr>
        <p:spPr>
          <a:xfrm>
            <a:off x="277663" y="-1"/>
            <a:ext cx="8572501" cy="1270001"/>
          </a:xfrm>
          <a:prstGeom prst="rect">
            <a:avLst/>
          </a:prstGeom>
        </p:spPr>
        <p:txBody>
          <a:bodyPr>
            <a:normAutofit fontScale="100000" lnSpcReduction="0"/>
          </a:bodyPr>
          <a:lstStyle>
            <a:lvl1pPr defTabSz="438911">
              <a:defRPr sz="5760">
                <a:solidFill>
                  <a:srgbClr val="008000"/>
                </a:solidFill>
              </a:defRPr>
            </a:lvl1pPr>
          </a:lstStyle>
          <a:p>
            <a:pPr/>
            <a:r>
              <a:t>Literacy on the Advance</a:t>
            </a:r>
          </a:p>
        </p:txBody>
      </p:sp>
      <p:sp>
        <p:nvSpPr>
          <p:cNvPr id="147"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48" name="Image" descr="Image"/>
          <p:cNvPicPr>
            <a:picLocks noChangeAspect="1"/>
          </p:cNvPicPr>
          <p:nvPr/>
        </p:nvPicPr>
        <p:blipFill>
          <a:blip r:embed="rId2">
            <a:extLst/>
          </a:blip>
          <a:stretch>
            <a:fillRect/>
          </a:stretch>
        </p:blipFill>
        <p:spPr>
          <a:xfrm>
            <a:off x="1215194" y="1440179"/>
            <a:ext cx="6870701" cy="4876801"/>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Amount of Parliamentary Legislati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Amount of Parliamentary Legislation</a:t>
            </a:r>
          </a:p>
        </p:txBody>
      </p:sp>
      <p:sp>
        <p:nvSpPr>
          <p:cNvPr id="151"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52" name="Image" descr="Image"/>
          <p:cNvPicPr>
            <a:picLocks noChangeAspect="1"/>
          </p:cNvPicPr>
          <p:nvPr/>
        </p:nvPicPr>
        <p:blipFill>
          <a:blip r:embed="rId2">
            <a:extLst/>
          </a:blip>
          <a:stretch>
            <a:fillRect/>
          </a:stretch>
        </p:blipFill>
        <p:spPr>
          <a:xfrm>
            <a:off x="767330" y="1270000"/>
            <a:ext cx="7850744" cy="5217160"/>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Investments in Road and River Transport"/>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Investments in Road and River Transport</a:t>
            </a:r>
          </a:p>
        </p:txBody>
      </p:sp>
      <p:sp>
        <p:nvSpPr>
          <p:cNvPr id="155"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56" name="Image" descr="Image"/>
          <p:cNvPicPr>
            <a:picLocks noChangeAspect="1"/>
          </p:cNvPicPr>
          <p:nvPr/>
        </p:nvPicPr>
        <p:blipFill>
          <a:blip r:embed="rId2">
            <a:extLst/>
          </a:blip>
          <a:stretch>
            <a:fillRect/>
          </a:stretch>
        </p:blipFill>
        <p:spPr>
          <a:xfrm>
            <a:off x="735395" y="1270000"/>
            <a:ext cx="7339902" cy="5217160"/>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Making Policy and Making the State"/>
          <p:cNvSpPr txBox="1"/>
          <p:nvPr>
            <p:ph type="title" idx="4294967295"/>
          </p:nvPr>
        </p:nvSpPr>
        <p:spPr>
          <a:xfrm>
            <a:off x="277663" y="-1"/>
            <a:ext cx="8572501" cy="1270001"/>
          </a:xfrm>
          <a:prstGeom prst="rect">
            <a:avLst/>
          </a:prstGeom>
        </p:spPr>
        <p:txBody>
          <a:bodyPr>
            <a:normAutofit fontScale="100000" lnSpcReduction="0"/>
          </a:bodyPr>
          <a:lstStyle>
            <a:lvl1pPr defTabSz="297179">
              <a:defRPr sz="3900">
                <a:solidFill>
                  <a:srgbClr val="008000"/>
                </a:solidFill>
              </a:defRPr>
            </a:lvl1pPr>
          </a:lstStyle>
          <a:p>
            <a:pPr/>
            <a:r>
              <a:t>Making Policy and Making the State</a:t>
            </a:r>
          </a:p>
        </p:txBody>
      </p:sp>
      <p:sp>
        <p:nvSpPr>
          <p:cNvPr id="15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60" name="The shift to Parliament made the government trustable by taxpayers:…"/>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33756">
              <a:spcBef>
                <a:spcPts val="800"/>
              </a:spcBef>
              <a:defRPr b="1" sz="1752">
                <a:latin typeface="+mj-lt"/>
                <a:ea typeface="+mj-ea"/>
                <a:cs typeface="+mj-cs"/>
                <a:sym typeface="Helvetica"/>
              </a:defRPr>
            </a:pPr>
            <a:r>
              <a:t>The shift to Parliament made the government trustable by taxpayers:</a:t>
            </a:r>
          </a:p>
          <a:p>
            <a:pPr marL="175661" indent="-175661" defTabSz="333756">
              <a:spcBef>
                <a:spcPts val="800"/>
              </a:spcBef>
              <a:buSzPct val="100000"/>
              <a:buChar char="•"/>
              <a:defRPr sz="1752">
                <a:latin typeface="Times New Roman"/>
                <a:ea typeface="Times New Roman"/>
                <a:cs typeface="Times New Roman"/>
                <a:sym typeface="Times New Roman"/>
              </a:defRPr>
            </a:pPr>
            <a:r>
              <a:t>The shift in authority and power to Parliament meant that policy got made in a completely different way. </a:t>
            </a:r>
          </a:p>
          <a:p>
            <a:pPr marL="175661" indent="-175661" defTabSz="333756">
              <a:spcBef>
                <a:spcPts val="800"/>
              </a:spcBef>
              <a:buSzPct val="100000"/>
              <a:buChar char="•"/>
              <a:defRPr sz="1752">
                <a:latin typeface="Times New Roman"/>
                <a:ea typeface="Times New Roman"/>
                <a:cs typeface="Times New Roman"/>
                <a:sym typeface="Times New Roman"/>
              </a:defRPr>
            </a:pPr>
            <a:r>
              <a:t>Parliament was not a democracy (less than 10% of adult males voted, voting was open and elections were often uncontested), but the policymaking process was open to at least some segments of society. </a:t>
            </a:r>
          </a:p>
          <a:p>
            <a:pPr marL="175661" indent="-175661" defTabSz="333756">
              <a:spcBef>
                <a:spcPts val="800"/>
              </a:spcBef>
              <a:buSzPct val="100000"/>
              <a:buChar char="•"/>
              <a:defRPr sz="1752">
                <a:latin typeface="Times New Roman"/>
                <a:ea typeface="Times New Roman"/>
                <a:cs typeface="Times New Roman"/>
                <a:sym typeface="Times New Roman"/>
              </a:defRPr>
            </a:pPr>
            <a:r>
              <a:t>This is revealed by petitioning, which was intense and often focused on economic policy, for example the attack on the Royal Africa Company or reorganization of property rights. Interestingly petitions were signed by many people who could not vote. </a:t>
            </a:r>
          </a:p>
          <a:p>
            <a:pPr marL="175661" indent="-175661" defTabSz="333756">
              <a:spcBef>
                <a:spcPts val="800"/>
              </a:spcBef>
              <a:buSzPct val="100000"/>
              <a:buChar char="•"/>
              <a:defRPr sz="1752">
                <a:latin typeface="Times New Roman"/>
                <a:ea typeface="Times New Roman"/>
                <a:cs typeface="Times New Roman"/>
                <a:sym typeface="Times New Roman"/>
              </a:defRPr>
            </a:pPr>
            <a:r>
              <a:t>Finally, the Glorious Revolution led to a dramatic strengthening of the capacity of the state. This is brilliantly described by John Brewer in his book The Sinews of Power. </a:t>
            </a:r>
          </a:p>
          <a:p>
            <a:pPr marL="175661" indent="-175661" defTabSz="333756">
              <a:spcBef>
                <a:spcPts val="800"/>
              </a:spcBef>
              <a:buSzPct val="100000"/>
              <a:buChar char="•"/>
              <a:defRPr sz="1752">
                <a:latin typeface="Times New Roman"/>
                <a:ea typeface="Times New Roman"/>
                <a:cs typeface="Times New Roman"/>
                <a:sym typeface="Times New Roman"/>
              </a:defRPr>
            </a:pPr>
            <a:r>
              <a:t>The taxation system was reorganized, with a huge expansion of the excise tax bureaucracy. </a:t>
            </a:r>
          </a:p>
          <a:p>
            <a:pPr marL="175661" indent="-175661" defTabSz="333756">
              <a:spcBef>
                <a:spcPts val="800"/>
              </a:spcBef>
              <a:buSzPct val="100000"/>
              <a:buChar char="•"/>
              <a:defRPr sz="1752">
                <a:latin typeface="Times New Roman"/>
                <a:ea typeface="Times New Roman"/>
                <a:cs typeface="Times New Roman"/>
                <a:sym typeface="Times New Roman"/>
              </a:defRPr>
            </a:pPr>
            <a:r>
              <a:t>The bureaucracy was very modern in its structure and was not venal. </a:t>
            </a:r>
          </a:p>
          <a:p>
            <a:pPr marL="175661" indent="-175661" defTabSz="333756">
              <a:spcBef>
                <a:spcPts val="800"/>
              </a:spcBef>
              <a:buSzPct val="100000"/>
              <a:buChar char="•"/>
              <a:defRPr sz="1752">
                <a:latin typeface="Times New Roman"/>
                <a:ea typeface="Times New Roman"/>
                <a:cs typeface="Times New Roman"/>
                <a:sym typeface="Times New Roman"/>
              </a:defRPr>
            </a:pPr>
            <a:r>
              <a:t>Government expenditures and debt expanded. </a:t>
            </a:r>
          </a:p>
          <a:p>
            <a:pPr marL="175661" indent="-175661" defTabSz="333756">
              <a:spcBef>
                <a:spcPts val="800"/>
              </a:spcBef>
              <a:buSzPct val="100000"/>
              <a:buChar char="•"/>
              <a:defRPr sz="1752">
                <a:latin typeface="Times New Roman"/>
                <a:ea typeface="Times New Roman"/>
                <a:cs typeface="Times New Roman"/>
                <a:sym typeface="Times New Roman"/>
              </a:defRPr>
            </a:pPr>
            <a:r>
              <a:t>The main reason for this was to fund the navy. The navy fought wars but it also enforced the Navigation Acts, passed by Oliver Cromwell, which protected British industry.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 name="Big Ideas: Lecture 8: Commercial Revolution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8: Commercial Revolutions</a:t>
            </a:r>
          </a:p>
        </p:txBody>
      </p:sp>
      <p:sp>
        <p:nvSpPr>
          <p:cNvPr id="44" name="Takeaways from last lecture:…"/>
          <p:cNvSpPr txBox="1"/>
          <p:nvPr>
            <p:ph type="body" idx="4294967295"/>
          </p:nvPr>
        </p:nvSpPr>
        <p:spPr>
          <a:xfrm>
            <a:off x="277663" y="1270000"/>
            <a:ext cx="8572501" cy="5080000"/>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Takeaways from last lecture:</a:t>
            </a:r>
          </a:p>
          <a:p>
            <a:pPr marL="240631" indent="-240631">
              <a:spcBef>
                <a:spcPts val="1200"/>
              </a:spcBef>
              <a:buFontTx/>
              <a:defRPr sz="2400">
                <a:latin typeface="Times New Roman"/>
                <a:ea typeface="Times New Roman"/>
                <a:cs typeface="Times New Roman"/>
                <a:sym typeface="Times New Roman"/>
              </a:defRPr>
            </a:pPr>
            <a:r>
              <a:t>OK: What should the takeaways from last lecture be?</a:t>
            </a:r>
          </a:p>
        </p:txBody>
      </p:sp>
      <p:sp>
        <p:nvSpPr>
          <p:cNvPr id="45" name="9:42-9:48"/>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9:42-9:48</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The Fiscal-Military State"/>
          <p:cNvSpPr txBox="1"/>
          <p:nvPr>
            <p:ph type="title" idx="4294967295"/>
          </p:nvPr>
        </p:nvSpPr>
        <p:spPr>
          <a:xfrm>
            <a:off x="277663" y="-1"/>
            <a:ext cx="8572501" cy="1270001"/>
          </a:xfrm>
          <a:prstGeom prst="rect">
            <a:avLst/>
          </a:prstGeom>
        </p:spPr>
        <p:txBody>
          <a:bodyPr>
            <a:normAutofit fontScale="100000" lnSpcReduction="0"/>
          </a:bodyPr>
          <a:lstStyle>
            <a:lvl1pPr defTabSz="443484">
              <a:defRPr sz="5820">
                <a:solidFill>
                  <a:srgbClr val="008000"/>
                </a:solidFill>
              </a:defRPr>
            </a:lvl1pPr>
          </a:lstStyle>
          <a:p>
            <a:pPr/>
            <a:r>
              <a:t>The Fiscal-Military State</a:t>
            </a:r>
          </a:p>
        </p:txBody>
      </p:sp>
      <p:sp>
        <p:nvSpPr>
          <p:cNvPr id="16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64" name="Image" descr="Image"/>
          <p:cNvPicPr>
            <a:picLocks noChangeAspect="1"/>
          </p:cNvPicPr>
          <p:nvPr/>
        </p:nvPicPr>
        <p:blipFill>
          <a:blip r:embed="rId2">
            <a:extLst/>
          </a:blip>
          <a:stretch>
            <a:fillRect/>
          </a:stretch>
        </p:blipFill>
        <p:spPr>
          <a:xfrm>
            <a:off x="277663" y="1270000"/>
            <a:ext cx="2779029" cy="2222120"/>
          </a:xfrm>
          <a:prstGeom prst="rect">
            <a:avLst/>
          </a:prstGeom>
          <a:ln w="12700">
            <a:miter lim="400000"/>
          </a:ln>
        </p:spPr>
      </p:pic>
      <p:pic>
        <p:nvPicPr>
          <p:cNvPr id="165" name="Image" descr="Image"/>
          <p:cNvPicPr>
            <a:picLocks noChangeAspect="1"/>
          </p:cNvPicPr>
          <p:nvPr/>
        </p:nvPicPr>
        <p:blipFill>
          <a:blip r:embed="rId3">
            <a:extLst/>
          </a:blip>
          <a:stretch>
            <a:fillRect/>
          </a:stretch>
        </p:blipFill>
        <p:spPr>
          <a:xfrm>
            <a:off x="3056691" y="1270000"/>
            <a:ext cx="2495715" cy="2222120"/>
          </a:xfrm>
          <a:prstGeom prst="rect">
            <a:avLst/>
          </a:prstGeom>
          <a:ln w="12700">
            <a:miter lim="400000"/>
          </a:ln>
        </p:spPr>
      </p:pic>
      <p:pic>
        <p:nvPicPr>
          <p:cNvPr id="166" name="Image" descr="Image"/>
          <p:cNvPicPr>
            <a:picLocks noChangeAspect="1"/>
          </p:cNvPicPr>
          <p:nvPr/>
        </p:nvPicPr>
        <p:blipFill>
          <a:blip r:embed="rId4">
            <a:extLst/>
          </a:blip>
          <a:stretch>
            <a:fillRect/>
          </a:stretch>
        </p:blipFill>
        <p:spPr>
          <a:xfrm>
            <a:off x="5643450" y="1270000"/>
            <a:ext cx="3333181" cy="2222120"/>
          </a:xfrm>
          <a:prstGeom prst="rect">
            <a:avLst/>
          </a:prstGeom>
          <a:ln w="12700">
            <a:miter lim="400000"/>
          </a:ln>
        </p:spPr>
      </p:pic>
      <p:pic>
        <p:nvPicPr>
          <p:cNvPr id="167" name="Image" descr="Image"/>
          <p:cNvPicPr>
            <a:picLocks noChangeAspect="1"/>
          </p:cNvPicPr>
          <p:nvPr/>
        </p:nvPicPr>
        <p:blipFill>
          <a:blip r:embed="rId5">
            <a:extLst/>
          </a:blip>
          <a:stretch>
            <a:fillRect/>
          </a:stretch>
        </p:blipFill>
        <p:spPr>
          <a:xfrm>
            <a:off x="277663" y="3577830"/>
            <a:ext cx="2495715" cy="2909331"/>
          </a:xfrm>
          <a:prstGeom prst="rect">
            <a:avLst/>
          </a:prstGeom>
          <a:ln w="12700">
            <a:miter lim="400000"/>
          </a:ln>
        </p:spPr>
      </p:pic>
      <p:pic>
        <p:nvPicPr>
          <p:cNvPr id="168" name="Image" descr="Image"/>
          <p:cNvPicPr>
            <a:picLocks noChangeAspect="1"/>
          </p:cNvPicPr>
          <p:nvPr/>
        </p:nvPicPr>
        <p:blipFill>
          <a:blip r:embed="rId6">
            <a:extLst/>
          </a:blip>
          <a:stretch>
            <a:fillRect/>
          </a:stretch>
        </p:blipFill>
        <p:spPr>
          <a:xfrm>
            <a:off x="3056691" y="3577830"/>
            <a:ext cx="2779029" cy="3020345"/>
          </a:xfrm>
          <a:prstGeom prst="rect">
            <a:avLst/>
          </a:prstGeom>
          <a:ln w="12700">
            <a:miter lim="400000"/>
          </a:ln>
        </p:spPr>
      </p:pic>
      <p:pic>
        <p:nvPicPr>
          <p:cNvPr id="169" name="Image" descr="Image"/>
          <p:cNvPicPr>
            <a:picLocks noChangeAspect="1"/>
          </p:cNvPicPr>
          <p:nvPr/>
        </p:nvPicPr>
        <p:blipFill>
          <a:blip r:embed="rId7">
            <a:extLst/>
          </a:blip>
          <a:stretch>
            <a:fillRect/>
          </a:stretch>
        </p:blipFill>
        <p:spPr>
          <a:xfrm>
            <a:off x="5775759" y="3750876"/>
            <a:ext cx="3074405" cy="2736284"/>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Whigs and Hunter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Whigs and Hunters</a:t>
            </a:r>
          </a:p>
        </p:txBody>
      </p:sp>
      <p:sp>
        <p:nvSpPr>
          <p:cNvPr id="172"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73" name="In 1723 the Whig government passed the “Black Act” (in force until 1823) which made concealing your face a hanging offense:…"/>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88036">
              <a:spcBef>
                <a:spcPts val="700"/>
              </a:spcBef>
              <a:defRPr b="1" sz="1512">
                <a:latin typeface="+mj-lt"/>
                <a:ea typeface="+mj-ea"/>
                <a:cs typeface="+mj-cs"/>
                <a:sym typeface="Helvetica"/>
              </a:defRPr>
            </a:pPr>
            <a:r>
              <a:t>In 1723 the Whig government passed the “Black Act” (in force until 1823) which made concealing your face a hanging offense: </a:t>
            </a:r>
          </a:p>
          <a:p>
            <a:pPr marL="151597" indent="-151597" defTabSz="288036">
              <a:spcBef>
                <a:spcPts val="700"/>
              </a:spcBef>
              <a:buSzPct val="100000"/>
              <a:buChar char="•"/>
              <a:defRPr sz="1512">
                <a:latin typeface="Times New Roman"/>
                <a:ea typeface="Times New Roman"/>
                <a:cs typeface="Times New Roman"/>
                <a:sym typeface="Times New Roman"/>
              </a:defRPr>
            </a:pPr>
            <a:r>
              <a:t>In his book </a:t>
            </a:r>
            <a:r>
              <a:rPr i="1"/>
              <a:t>Whigs and Hunters: The Origin of the Black Act</a:t>
            </a:r>
            <a:r>
              <a:t>, E.P. Thompson shows that this was part of the struggle over the enclosure of common lands. </a:t>
            </a:r>
          </a:p>
          <a:p>
            <a:pPr marL="151597" indent="-151597" defTabSz="288036">
              <a:spcBef>
                <a:spcPts val="700"/>
              </a:spcBef>
              <a:buSzPct val="100000"/>
              <a:buChar char="•"/>
              <a:defRPr sz="1512">
                <a:latin typeface="Times New Roman"/>
                <a:ea typeface="Times New Roman"/>
                <a:cs typeface="Times New Roman"/>
                <a:sym typeface="Times New Roman"/>
              </a:defRPr>
            </a:pPr>
            <a:r>
              <a:t>Poor people had traditional rights to pasture their cows, collect wood and wild foods etc, and these rights were taken away. In response they attacked the animals, crops, possessions of those who took the land and did so in disguise (like highwaymen). </a:t>
            </a:r>
          </a:p>
          <a:p>
            <a:pPr marL="151597" indent="-151597" defTabSz="288036">
              <a:spcBef>
                <a:spcPts val="700"/>
              </a:spcBef>
              <a:buSzPct val="100000"/>
              <a:buChar char="•"/>
              <a:defRPr sz="1512">
                <a:latin typeface="Times New Roman"/>
                <a:ea typeface="Times New Roman"/>
                <a:cs typeface="Times New Roman"/>
                <a:sym typeface="Times New Roman"/>
              </a:defRPr>
            </a:pPr>
            <a:r>
              <a:t>On the face of it, the Black Act appears to be part of the strategy of the oligarchy to expropriate the poor after defeating the Monarchy. Thompson then asks: was the rule of law in England just a instrument of the oligarchy? A thinly disguised tool for their interests? </a:t>
            </a:r>
          </a:p>
          <a:p>
            <a:pPr marL="151597" indent="-151597" defTabSz="288036">
              <a:spcBef>
                <a:spcPts val="700"/>
              </a:spcBef>
              <a:buSzPct val="100000"/>
              <a:buChar char="•"/>
              <a:defRPr sz="1512">
                <a:latin typeface="Times New Roman"/>
                <a:ea typeface="Times New Roman"/>
                <a:cs typeface="Times New Roman"/>
                <a:sym typeface="Times New Roman"/>
              </a:defRPr>
            </a:pPr>
            <a:r>
              <a:t>He shows the answer to this is no. Poor people challenged enclosures and frequently had their rights upheld by local justices of the peace, often the local squire or landowner! The rule of law was in fact real. </a:t>
            </a:r>
          </a:p>
          <a:p>
            <a:pPr marL="151597" indent="-151597" defTabSz="288036">
              <a:spcBef>
                <a:spcPts val="700"/>
              </a:spcBef>
              <a:buSzPct val="100000"/>
              <a:buChar char="•"/>
              <a:defRPr sz="1512">
                <a:latin typeface="Times New Roman"/>
                <a:ea typeface="Times New Roman"/>
                <a:cs typeface="Times New Roman"/>
                <a:sym typeface="Times New Roman"/>
              </a:defRPr>
            </a:pPr>
            <a:r>
              <a:t>How can one explain this apparently paradoxical finding? Thompson argues that this stems from the struggle against the monarchy in the 17th century: </a:t>
            </a:r>
          </a:p>
          <a:p>
            <a:pPr lvl="1" marL="391627" indent="-151597" defTabSz="288036">
              <a:spcBef>
                <a:spcPts val="700"/>
              </a:spcBef>
              <a:buSzPct val="100000"/>
              <a:buChar char="•"/>
              <a:defRPr sz="1512">
                <a:latin typeface="Times New Roman"/>
                <a:ea typeface="Times New Roman"/>
                <a:cs typeface="Times New Roman"/>
                <a:sym typeface="Times New Roman"/>
              </a:defRPr>
            </a:pPr>
            <a:r>
              <a:t>It was inherent in the very nature of the medium which they [those aristocrats, merchants etc. fighting the Crown] had selected for their own self-defense that it could not be reserved for the exclusive use only of their own class. The law, in its forms and traditions, entailed principles of equity and universality which ... had to be extended to all sorts and degrees of men. It is true that the law did mediate existent class relations to the advantage of the rulers, but it did so through legal forms, which imposed, again and again, inhibitions upon the actions of the rulers… (p. 264)</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A Constrained Oligarchy"/>
          <p:cNvSpPr txBox="1"/>
          <p:nvPr>
            <p:ph type="title" idx="4294967295"/>
          </p:nvPr>
        </p:nvSpPr>
        <p:spPr>
          <a:xfrm>
            <a:off x="277663" y="-1"/>
            <a:ext cx="8572501" cy="1270001"/>
          </a:xfrm>
          <a:prstGeom prst="rect">
            <a:avLst/>
          </a:prstGeom>
        </p:spPr>
        <p:txBody>
          <a:bodyPr>
            <a:normAutofit fontScale="100000" lnSpcReduction="0"/>
          </a:bodyPr>
          <a:lstStyle>
            <a:lvl1pPr defTabSz="434340">
              <a:defRPr sz="5700">
                <a:solidFill>
                  <a:srgbClr val="008000"/>
                </a:solidFill>
              </a:defRPr>
            </a:lvl1pPr>
          </a:lstStyle>
          <a:p>
            <a:pPr/>
            <a:r>
              <a:t>A Constrained Oligarchy</a:t>
            </a:r>
          </a:p>
        </p:txBody>
      </p:sp>
      <p:sp>
        <p:nvSpPr>
          <p:cNvPr id="17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77" name="Law as a way for plutocracy to protect itself against kleptocracy:…"/>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93192">
              <a:spcBef>
                <a:spcPts val="1000"/>
              </a:spcBef>
              <a:defRPr b="1" sz="2064">
                <a:latin typeface="+mj-lt"/>
                <a:ea typeface="+mj-ea"/>
                <a:cs typeface="+mj-cs"/>
                <a:sym typeface="Helvetica"/>
              </a:defRPr>
            </a:pPr>
            <a:r>
              <a:t>Law as a way for plutocracy to protect itself against kleptocracy: </a:t>
            </a:r>
          </a:p>
          <a:p>
            <a:pPr marL="206943" indent="-206943" defTabSz="393192">
              <a:spcBef>
                <a:spcPts val="1000"/>
              </a:spcBef>
              <a:buSzPct val="100000"/>
              <a:buChar char="•"/>
              <a:defRPr sz="2064">
                <a:latin typeface="Times New Roman"/>
                <a:ea typeface="Times New Roman"/>
                <a:cs typeface="Times New Roman"/>
                <a:sym typeface="Times New Roman"/>
              </a:defRPr>
            </a:pPr>
            <a:r>
              <a:t>The Oligarchy could not risk abandoning this situation because “in the sixteenth and seventeenth centuries the law had been less an instrument of class power than a central area of conflict. Inherited by the eighteenth century gentry, this changed law was .. central to their whole purchase upon power and upon the means of life. Take away law, and the royal prerogative .. might flood back upon their properties and lives.” </a:t>
            </a:r>
          </a:p>
          <a:p>
            <a:pPr marL="206943" indent="-206943" defTabSz="393192">
              <a:spcBef>
                <a:spcPts val="1000"/>
              </a:spcBef>
              <a:buSzPct val="100000"/>
              <a:buChar char="•"/>
              <a:defRPr sz="2064">
                <a:latin typeface="Times New Roman"/>
                <a:ea typeface="Times New Roman"/>
                <a:cs typeface="Times New Roman"/>
                <a:sym typeface="Times New Roman"/>
              </a:defRPr>
            </a:pPr>
            <a:r>
              <a:t>It was also in the interest of the king to constrain local elites by limiting their extraction of the peasants. </a:t>
            </a:r>
          </a:p>
          <a:p>
            <a:pPr marL="206943" indent="-206943" defTabSz="393192">
              <a:spcBef>
                <a:spcPts val="1000"/>
              </a:spcBef>
              <a:buSzPct val="100000"/>
              <a:buChar char="•"/>
              <a:defRPr sz="2064">
                <a:latin typeface="Times New Roman"/>
                <a:ea typeface="Times New Roman"/>
                <a:cs typeface="Times New Roman"/>
                <a:sym typeface="Times New Roman"/>
              </a:defRPr>
            </a:pPr>
            <a:r>
              <a:t>Thompson also points out an interesting connection to the transition towards democracy: “When the struggles of 1790-1832 signaled that this equilibrium had changed, the rulers of England were faced with alarming alternatives. They could either dispense with the rule of law, dismantle their elaborate constitutional structures, countermand their own rhetoric and rule by force; or they could submit to their own rules and surrender their hegemony.” (p. 269) </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What Sort of Conflicts Happened in Britai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What Sort of Conflicts Happened in Britain?</a:t>
            </a:r>
          </a:p>
        </p:txBody>
      </p:sp>
      <p:sp>
        <p:nvSpPr>
          <p:cNvPr id="18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81" name="Lots and lots of controversy……"/>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93192">
              <a:spcBef>
                <a:spcPts val="1000"/>
              </a:spcBef>
              <a:defRPr b="1" sz="2064">
                <a:latin typeface="+mj-lt"/>
                <a:ea typeface="+mj-ea"/>
                <a:cs typeface="+mj-cs"/>
                <a:sym typeface="Helvetica"/>
              </a:defRPr>
            </a:pPr>
            <a:r>
              <a:t>Lots and lots of controversy…</a:t>
            </a:r>
          </a:p>
          <a:p>
            <a:pPr marL="206943" indent="-206943" defTabSz="393192">
              <a:spcBef>
                <a:spcPts val="1000"/>
              </a:spcBef>
              <a:buSzPct val="100000"/>
              <a:buChar char="•"/>
              <a:defRPr sz="2064">
                <a:latin typeface="Times New Roman"/>
                <a:ea typeface="Times New Roman"/>
                <a:cs typeface="Times New Roman"/>
                <a:sym typeface="Times New Roman"/>
              </a:defRPr>
            </a:pPr>
            <a:r>
              <a:t>There is a lot of controversy in the historical literature about the English Civil War and Glorious Revolution. </a:t>
            </a:r>
          </a:p>
          <a:p>
            <a:pPr marL="206943" indent="-206943" defTabSz="393192">
              <a:spcBef>
                <a:spcPts val="1000"/>
              </a:spcBef>
              <a:buSzPct val="100000"/>
              <a:buChar char="•"/>
              <a:defRPr sz="2064">
                <a:latin typeface="Times New Roman"/>
                <a:ea typeface="Times New Roman"/>
                <a:cs typeface="Times New Roman"/>
                <a:sym typeface="Times New Roman"/>
              </a:defRPr>
            </a:pPr>
            <a:r>
              <a:t>An earlier tradition emanating from Marx himself (and further advocated by Maurice Dobb and Eric Hobsbawm) saw these as ‘bourgeois revolutions’ where newly rising social classes overthrew existing regimes which were inimical to their interests. </a:t>
            </a:r>
          </a:p>
          <a:p>
            <a:pPr marL="206943" indent="-206943" defTabSz="393192">
              <a:spcBef>
                <a:spcPts val="1000"/>
              </a:spcBef>
              <a:buSzPct val="100000"/>
              <a:buChar char="•"/>
              <a:defRPr sz="2064">
                <a:latin typeface="Times New Roman"/>
                <a:ea typeface="Times New Roman"/>
                <a:cs typeface="Times New Roman"/>
                <a:sym typeface="Times New Roman"/>
              </a:defRPr>
            </a:pPr>
            <a:r>
              <a:t>But modern historians have poured cold water on this idea emphasizing a multitude of conflicts, particularly religious and regional, arguing that economic interests is not a good predictor of who was on the side of Parliament and who on the side of the King. </a:t>
            </a:r>
          </a:p>
          <a:p>
            <a:pPr marL="206943" indent="-206943" defTabSz="393192">
              <a:spcBef>
                <a:spcPts val="1000"/>
              </a:spcBef>
              <a:buSzPct val="100000"/>
              <a:buChar char="•"/>
              <a:defRPr sz="2064">
                <a:latin typeface="Times New Roman"/>
                <a:ea typeface="Times New Roman"/>
                <a:cs typeface="Times New Roman"/>
                <a:sym typeface="Times New Roman"/>
              </a:defRPr>
            </a:pPr>
            <a:r>
              <a:t>Robert Brenner’s important 1993 book </a:t>
            </a:r>
            <a:r>
              <a:rPr i="1"/>
              <a:t>Merchants and Revolution</a:t>
            </a:r>
            <a:r>
              <a:t> is an attempt to re-assert the empirical significance of the Marxist view. The seminal work however is </a:t>
            </a:r>
            <a:r>
              <a:rPr i="1"/>
              <a:t>1688: The First Modern Revolution</a:t>
            </a:r>
            <a:r>
              <a:t> (2009) by Steven Pincus. </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Economic Growth and Constitutional Regim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Economic Growth and Constitutional Regimes</a:t>
            </a:r>
          </a:p>
        </p:txBody>
      </p:sp>
      <p:sp>
        <p:nvSpPr>
          <p:cNvPr id="18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85" name="Did it make a difference?…"/>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93192">
              <a:spcBef>
                <a:spcPts val="1000"/>
              </a:spcBef>
              <a:defRPr b="1" sz="2064">
                <a:latin typeface="+mj-lt"/>
                <a:ea typeface="+mj-ea"/>
                <a:cs typeface="+mj-cs"/>
                <a:sym typeface="Helvetica"/>
              </a:defRPr>
            </a:pPr>
            <a:r>
              <a:t>Did it make a difference?</a:t>
            </a:r>
          </a:p>
          <a:p>
            <a:pPr marL="206943" indent="-206943" defTabSz="393192">
              <a:spcBef>
                <a:spcPts val="1000"/>
              </a:spcBef>
              <a:buSzPct val="100000"/>
              <a:buChar char="•"/>
              <a:defRPr sz="2064">
                <a:latin typeface="Times New Roman"/>
                <a:ea typeface="Times New Roman"/>
                <a:cs typeface="Times New Roman"/>
                <a:sym typeface="Times New Roman"/>
              </a:defRPr>
            </a:pPr>
            <a:r>
              <a:t>There is evidence that, though small compared to what happened subsequently, Western Europe began to pull ahead economically of the rest of the world in the early-modern period. Probably also significant in establishing the prerequisites for divergence. </a:t>
            </a:r>
          </a:p>
          <a:p>
            <a:pPr marL="206943" indent="-206943" defTabSz="393192">
              <a:spcBef>
                <a:spcPts val="1000"/>
              </a:spcBef>
              <a:buSzPct val="100000"/>
              <a:buChar char="•"/>
              <a:defRPr sz="2064">
                <a:latin typeface="Times New Roman"/>
                <a:ea typeface="Times New Roman"/>
                <a:cs typeface="Times New Roman"/>
                <a:sym typeface="Times New Roman"/>
              </a:defRPr>
            </a:pPr>
            <a:r>
              <a:t>Correlation between political reforms and success. Why did some countries develop constraints on power and constitutional regimes? Why did Spain not have a Glorious Revolution? </a:t>
            </a:r>
          </a:p>
          <a:p>
            <a:pPr lvl="1" marL="534603" indent="-206943" defTabSz="393192">
              <a:spcBef>
                <a:spcPts val="1000"/>
              </a:spcBef>
              <a:buSzPct val="100000"/>
              <a:buChar char="•"/>
              <a:defRPr sz="2064">
                <a:latin typeface="Times New Roman"/>
                <a:ea typeface="Times New Roman"/>
                <a:cs typeface="Times New Roman"/>
                <a:sym typeface="Times New Roman"/>
              </a:defRPr>
            </a:pPr>
            <a:r>
              <a:t>Acemoglu, Johnson, and Robinson examine this question in “Rise of Europe: Atlantic Trade” (American Economic Review, 2005). </a:t>
            </a:r>
          </a:p>
          <a:p>
            <a:pPr marL="206943" indent="-206943" defTabSz="393192">
              <a:spcBef>
                <a:spcPts val="1000"/>
              </a:spcBef>
              <a:buSzPct val="100000"/>
              <a:buChar char="•"/>
              <a:defRPr sz="2064">
                <a:latin typeface="Times New Roman"/>
                <a:ea typeface="Times New Roman"/>
                <a:cs typeface="Times New Roman"/>
                <a:sym typeface="Times New Roman"/>
              </a:defRPr>
            </a:pPr>
            <a:r>
              <a:t>We’ll see that the discussion here resonates with the debate between Brenner and Postan, and matters for interpretations of whether or not commercialization must have been good for institutional development. </a:t>
            </a:r>
          </a:p>
          <a:p>
            <a:pPr marL="206943" indent="-206943" defTabSz="393192">
              <a:spcBef>
                <a:spcPts val="1000"/>
              </a:spcBef>
              <a:buSzPct val="100000"/>
              <a:buChar char="•"/>
              <a:defRPr sz="2064">
                <a:latin typeface="Times New Roman"/>
                <a:ea typeface="Times New Roman"/>
                <a:cs typeface="Times New Roman"/>
                <a:sym typeface="Times New Roman"/>
              </a:defRPr>
            </a:pPr>
            <a:r>
              <a:t>Close aggregate association between growth and the expansion of overseas trade after 1492. </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Urbanization as an Indicator of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Urbanization as an Indicator of Prosperity</a:t>
            </a:r>
          </a:p>
        </p:txBody>
      </p:sp>
      <p:sp>
        <p:nvSpPr>
          <p:cNvPr id="188"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89" name="Image" descr="Image"/>
          <p:cNvPicPr>
            <a:picLocks noChangeAspect="1"/>
          </p:cNvPicPr>
          <p:nvPr/>
        </p:nvPicPr>
        <p:blipFill>
          <a:blip r:embed="rId2">
            <a:extLst/>
          </a:blip>
          <a:stretch>
            <a:fillRect/>
          </a:stretch>
        </p:blipFill>
        <p:spPr>
          <a:xfrm>
            <a:off x="963001" y="1330959"/>
            <a:ext cx="7175501" cy="5156201"/>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Industrial Revolution: Atlantic Expansi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Industrial Revolution: Atlantic Expansion</a:t>
            </a:r>
          </a:p>
        </p:txBody>
      </p:sp>
      <p:sp>
        <p:nvSpPr>
          <p:cNvPr id="192"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93" name="Which countries developed constitutional regimes?…"/>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65175">
              <a:spcBef>
                <a:spcPts val="600"/>
              </a:spcBef>
              <a:defRPr b="1" sz="1392">
                <a:latin typeface="+mj-lt"/>
                <a:ea typeface="+mj-ea"/>
                <a:cs typeface="+mj-cs"/>
                <a:sym typeface="Helvetica"/>
              </a:defRPr>
            </a:pPr>
            <a:r>
              <a:t>Which countries developed constitutional regimes?</a:t>
            </a:r>
          </a:p>
          <a:p>
            <a:pPr marL="139566" indent="-139566" defTabSz="265175">
              <a:spcBef>
                <a:spcPts val="600"/>
              </a:spcBef>
              <a:buSzPct val="100000"/>
              <a:buChar char="•"/>
              <a:defRPr sz="1392">
                <a:latin typeface="Times New Roman"/>
                <a:ea typeface="Times New Roman"/>
                <a:cs typeface="Times New Roman"/>
                <a:sym typeface="Times New Roman"/>
              </a:defRPr>
            </a:pPr>
            <a:r>
              <a:t>Major issue in early modern Europe: security of property rights for merchants and control of entry into overseas trade. These economic institutions determined by the distribution of political power. </a:t>
            </a:r>
          </a:p>
          <a:p>
            <a:pPr marL="139566" indent="-139566" defTabSz="265175">
              <a:spcBef>
                <a:spcPts val="600"/>
              </a:spcBef>
              <a:buSzPct val="100000"/>
              <a:buChar char="•"/>
              <a:defRPr sz="1392">
                <a:latin typeface="Times New Roman"/>
                <a:ea typeface="Times New Roman"/>
                <a:cs typeface="Times New Roman"/>
                <a:sym typeface="Times New Roman"/>
              </a:defRPr>
            </a:pPr>
            <a:r>
              <a:t>In absolutist monarchies, less security of property rights and crown monopoly of foreign trade. </a:t>
            </a:r>
          </a:p>
          <a:p>
            <a:pPr marL="139566" indent="-139566" defTabSz="265175">
              <a:spcBef>
                <a:spcPts val="600"/>
              </a:spcBef>
              <a:buSzPct val="100000"/>
              <a:buChar char="•"/>
              <a:defRPr sz="1392">
                <a:latin typeface="Times New Roman"/>
                <a:ea typeface="Times New Roman"/>
                <a:cs typeface="Times New Roman"/>
                <a:sym typeface="Times New Roman"/>
              </a:defRPr>
            </a:pPr>
            <a:r>
              <a:t>Development of constraints in Britain and the Netherlands related to conflict between merchants and Crown. </a:t>
            </a:r>
          </a:p>
          <a:p>
            <a:pPr marL="139566" indent="-139566" defTabSz="265175">
              <a:spcBef>
                <a:spcPts val="600"/>
              </a:spcBef>
              <a:buSzPct val="100000"/>
              <a:buChar char="•"/>
              <a:defRPr sz="1392">
                <a:latin typeface="Times New Roman"/>
                <a:ea typeface="Times New Roman"/>
                <a:cs typeface="Times New Roman"/>
                <a:sym typeface="Times New Roman"/>
              </a:defRPr>
            </a:pPr>
            <a:r>
              <a:t>Institutional change driven by opening of Atlantic trade which enriched and empowered those with an interest in restraining power – English Civil War and Glorious Revolution, Dutch Revolt. </a:t>
            </a:r>
          </a:p>
          <a:p>
            <a:pPr marL="139566" indent="-139566" defTabSz="265175">
              <a:spcBef>
                <a:spcPts val="600"/>
              </a:spcBef>
              <a:buSzPct val="100000"/>
              <a:buChar char="•"/>
              <a:defRPr sz="1392">
                <a:latin typeface="Times New Roman"/>
                <a:ea typeface="Times New Roman"/>
                <a:cs typeface="Times New Roman"/>
                <a:sym typeface="Times New Roman"/>
              </a:defRPr>
            </a:pPr>
            <a:r>
              <a:t>Thus rise of Western Europe was in fact the rise of Atlantic Europe. But not all Atlantic nations gained. </a:t>
            </a:r>
          </a:p>
          <a:p>
            <a:pPr marL="139566" indent="-139566" defTabSz="265175">
              <a:spcBef>
                <a:spcPts val="600"/>
              </a:spcBef>
              <a:buSzPct val="100000"/>
              <a:buChar char="•"/>
              <a:defRPr sz="1392">
                <a:latin typeface="Times New Roman"/>
                <a:ea typeface="Times New Roman"/>
                <a:cs typeface="Times New Roman"/>
                <a:sym typeface="Times New Roman"/>
              </a:defRPr>
            </a:pPr>
            <a:r>
              <a:t>Changing environment: opening of trade routes to New World and Asia via the Atlantic. </a:t>
            </a:r>
          </a:p>
          <a:p>
            <a:pPr marL="139566" indent="-139566" defTabSz="265175">
              <a:spcBef>
                <a:spcPts val="600"/>
              </a:spcBef>
              <a:buSzPct val="100000"/>
              <a:buChar char="•"/>
              <a:defRPr sz="1392">
                <a:latin typeface="Times New Roman"/>
                <a:ea typeface="Times New Roman"/>
                <a:cs typeface="Times New Roman"/>
                <a:sym typeface="Times New Roman"/>
              </a:defRPr>
            </a:pPr>
            <a:r>
              <a:t>Different effects of this new economic opportunity depending on economic and political institutions </a:t>
            </a:r>
          </a:p>
          <a:p>
            <a:pPr marL="139566" indent="-139566" defTabSz="265175">
              <a:spcBef>
                <a:spcPts val="600"/>
              </a:spcBef>
              <a:buSzPct val="100000"/>
              <a:buChar char="•"/>
              <a:defRPr sz="1392">
                <a:latin typeface="Times New Roman"/>
                <a:ea typeface="Times New Roman"/>
                <a:cs typeface="Times New Roman"/>
                <a:sym typeface="Times New Roman"/>
              </a:defRPr>
            </a:pPr>
            <a:r>
              <a:t>In countries with access to the Atlantic and with some degree of entry into foreign trade (i.e., Britain and the Netherlands): new groups of merchants enriched. </a:t>
            </a:r>
          </a:p>
          <a:p>
            <a:pPr marL="139566" indent="-139566" defTabSz="265175">
              <a:spcBef>
                <a:spcPts val="600"/>
              </a:spcBef>
              <a:buSzPct val="100000"/>
              <a:buChar char="•"/>
              <a:defRPr sz="1392">
                <a:latin typeface="Times New Roman"/>
                <a:ea typeface="Times New Roman"/>
                <a:cs typeface="Times New Roman"/>
                <a:sym typeface="Times New Roman"/>
              </a:defRPr>
            </a:pPr>
            <a:r>
              <a:t>In countries with tight crown monopoly of trade (i.e., Spain, Portugal, France), the monarchy and its allies became the main beneficiaries </a:t>
            </a:r>
          </a:p>
          <a:p>
            <a:pPr marL="139566" indent="-139566" defTabSz="265175">
              <a:spcBef>
                <a:spcPts val="600"/>
              </a:spcBef>
              <a:buSzPct val="100000"/>
              <a:buChar char="•"/>
              <a:defRPr sz="1392">
                <a:latin typeface="Times New Roman"/>
                <a:ea typeface="Times New Roman"/>
                <a:cs typeface="Times New Roman"/>
                <a:sym typeface="Times New Roman"/>
              </a:defRPr>
            </a:pPr>
            <a:r>
              <a:t>For countries without access to the Atlantic; no direct benefits and indirect costs through diversion of trade </a:t>
            </a:r>
          </a:p>
          <a:p>
            <a:pPr marL="139566" indent="-139566" defTabSz="265175">
              <a:spcBef>
                <a:spcPts val="600"/>
              </a:spcBef>
              <a:buSzPct val="100000"/>
              <a:buChar char="•"/>
              <a:defRPr sz="1392">
                <a:latin typeface="Times New Roman"/>
                <a:ea typeface="Times New Roman"/>
                <a:cs typeface="Times New Roman"/>
                <a:sym typeface="Times New Roman"/>
              </a:defRPr>
            </a:pPr>
            <a:r>
              <a:t>The enrichment of new groups outside of the Royal coalition was crucial. They had vested interest in more secure property rights and in restraining monopolies. </a:t>
            </a:r>
          </a:p>
          <a:p>
            <a:pPr marL="139566" indent="-139566" defTabSz="265175">
              <a:spcBef>
                <a:spcPts val="600"/>
              </a:spcBef>
              <a:buSzPct val="100000"/>
              <a:buChar char="•"/>
              <a:defRPr sz="1392">
                <a:latin typeface="Times New Roman"/>
                <a:ea typeface="Times New Roman"/>
                <a:cs typeface="Times New Roman"/>
                <a:sym typeface="Times New Roman"/>
              </a:defRPr>
            </a:pPr>
            <a:r>
              <a:t>The enrichment of these groups through inter-Oceanic trade strengthened their resources and political power and culminated in the Dutch Revolt and in Britain the Civil War and Glorious Revolution. </a:t>
            </a:r>
            <a:b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Assessing the North-Thomas View"/>
          <p:cNvSpPr txBox="1"/>
          <p:nvPr>
            <p:ph type="title" idx="4294967295"/>
          </p:nvPr>
        </p:nvSpPr>
        <p:spPr>
          <a:xfrm>
            <a:off x="277663" y="-1"/>
            <a:ext cx="8572501" cy="1270001"/>
          </a:xfrm>
          <a:prstGeom prst="rect">
            <a:avLst/>
          </a:prstGeom>
        </p:spPr>
        <p:txBody>
          <a:bodyPr>
            <a:normAutofit fontScale="100000" lnSpcReduction="0"/>
          </a:bodyPr>
          <a:lstStyle>
            <a:lvl1pPr defTabSz="306324">
              <a:defRPr sz="4020">
                <a:solidFill>
                  <a:srgbClr val="008000"/>
                </a:solidFill>
              </a:defRPr>
            </a:lvl1pPr>
          </a:lstStyle>
          <a:p>
            <a:pPr/>
            <a:r>
              <a:t>Assessing the North-Thomas View</a:t>
            </a:r>
          </a:p>
        </p:txBody>
      </p:sp>
      <p:sp>
        <p:nvSpPr>
          <p:cNvPr id="19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97" name="We now think it is incomplete:…"/>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16052">
              <a:spcBef>
                <a:spcPts val="1000"/>
              </a:spcBef>
              <a:defRPr b="1" sz="2184">
                <a:latin typeface="+mj-lt"/>
                <a:ea typeface="+mj-ea"/>
                <a:cs typeface="+mj-cs"/>
                <a:sym typeface="Helvetica"/>
              </a:defRPr>
            </a:pPr>
            <a:r>
              <a:t>We now think it is incomplete:</a:t>
            </a:r>
          </a:p>
          <a:p>
            <a:pPr marL="218974" indent="-218974" defTabSz="416052">
              <a:spcBef>
                <a:spcPts val="1000"/>
              </a:spcBef>
              <a:buSzPct val="100000"/>
              <a:buChar char="•"/>
              <a:defRPr sz="2184">
                <a:latin typeface="Times New Roman"/>
                <a:ea typeface="Times New Roman"/>
                <a:cs typeface="Times New Roman"/>
                <a:sym typeface="Times New Roman"/>
              </a:defRPr>
            </a:pPr>
            <a:r>
              <a:t>North and Thomas’ view incomplete. They do not explain why this all happened in Britain. North and Thomas argued that this was due to initially good institutions (Tudor monarchy in England was relatively constrained already), but this is not sufficient to explain who did well (e.g. Italian city states had best institutions but stagnated). </a:t>
            </a:r>
          </a:p>
          <a:p>
            <a:pPr marL="218974" indent="-218974" defTabSz="416052">
              <a:spcBef>
                <a:spcPts val="1000"/>
              </a:spcBef>
              <a:buSzPct val="100000"/>
              <a:buChar char="•"/>
              <a:defRPr sz="2184">
                <a:latin typeface="Times New Roman"/>
                <a:ea typeface="Times New Roman"/>
                <a:cs typeface="Times New Roman"/>
                <a:sym typeface="Times New Roman"/>
              </a:defRPr>
            </a:pPr>
            <a:r>
              <a:t>Crucial interaction between initial institutions and access to Atlantic/Overseas trading opportunities. </a:t>
            </a:r>
          </a:p>
          <a:p>
            <a:pPr marL="218974" indent="-218974" defTabSz="416052">
              <a:spcBef>
                <a:spcPts val="1000"/>
              </a:spcBef>
              <a:buSzPct val="100000"/>
              <a:buChar char="•"/>
              <a:defRPr sz="2184">
                <a:latin typeface="Times New Roman"/>
                <a:ea typeface="Times New Roman"/>
                <a:cs typeface="Times New Roman"/>
                <a:sym typeface="Times New Roman"/>
              </a:defRPr>
            </a:pPr>
            <a:r>
              <a:t>In fact, while in Britain and the Netherlands trade went hand in hand with improvements of institutions, in Spain there was institutional decline. </a:t>
            </a:r>
          </a:p>
          <a:p>
            <a:pPr marL="218974" indent="-218974" defTabSz="416052">
              <a:spcBef>
                <a:spcPts val="1000"/>
              </a:spcBef>
              <a:buSzPct val="100000"/>
              <a:buChar char="•"/>
              <a:defRPr sz="2184">
                <a:latin typeface="Times New Roman"/>
                <a:ea typeface="Times New Roman"/>
                <a:cs typeface="Times New Roman"/>
                <a:sym typeface="Times New Roman"/>
              </a:defRPr>
            </a:pPr>
            <a:r>
              <a:t>This is very much like Brenner’s story. It is the initial institutions (balance of power in society) that determines the implications of a big trade shock.</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The European Marriage Pattern and European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The European Marriage Pattern and European Growth</a:t>
            </a:r>
          </a:p>
        </p:txBody>
      </p:sp>
      <p:sp>
        <p:nvSpPr>
          <p:cNvPr id="20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201" name="Malthus: positive and preventative checks:…"/>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06324">
              <a:spcBef>
                <a:spcPts val="800"/>
              </a:spcBef>
              <a:defRPr b="1" sz="1608">
                <a:latin typeface="+mj-lt"/>
                <a:ea typeface="+mj-ea"/>
                <a:cs typeface="+mj-cs"/>
                <a:sym typeface="Helvetica"/>
              </a:defRPr>
            </a:pPr>
            <a:r>
              <a:t>Malthus: positive and preventative checks:</a:t>
            </a:r>
          </a:p>
          <a:p>
            <a:pPr marL="161223" indent="-161223" defTabSz="306324">
              <a:spcBef>
                <a:spcPts val="800"/>
              </a:spcBef>
              <a:buSzPct val="100000"/>
              <a:buChar char="•"/>
              <a:defRPr sz="1608">
                <a:latin typeface="Times New Roman"/>
                <a:ea typeface="Times New Roman"/>
                <a:cs typeface="Times New Roman"/>
                <a:sym typeface="Times New Roman"/>
              </a:defRPr>
            </a:pPr>
            <a:r>
              <a:t>Positive checks: events that raised the death rate, such as famines, disease, and war. We discussed that these may occur as rising population puts downward pressure on wages. </a:t>
            </a:r>
          </a:p>
          <a:p>
            <a:pPr marL="161223" indent="-161223" defTabSz="306324">
              <a:spcBef>
                <a:spcPts val="800"/>
              </a:spcBef>
              <a:buSzPct val="100000"/>
              <a:buChar char="•"/>
              <a:defRPr sz="1608">
                <a:latin typeface="Times New Roman"/>
                <a:ea typeface="Times New Roman"/>
                <a:cs typeface="Times New Roman"/>
                <a:sym typeface="Times New Roman"/>
              </a:defRPr>
            </a:pPr>
            <a:r>
              <a:t>Preventative checks: behavior that lowered the fertility rate - delaying the age of marriage for women or preventing some women from marrying altogether. </a:t>
            </a:r>
          </a:p>
          <a:p>
            <a:pPr marL="161223" indent="-161223" defTabSz="306324">
              <a:spcBef>
                <a:spcPts val="800"/>
              </a:spcBef>
              <a:buSzPct val="100000"/>
              <a:buChar char="•"/>
              <a:defRPr sz="1608">
                <a:latin typeface="Times New Roman"/>
                <a:ea typeface="Times New Roman"/>
                <a:cs typeface="Times New Roman"/>
                <a:sym typeface="Times New Roman"/>
              </a:defRPr>
            </a:pPr>
            <a:r>
              <a:t>Societies where the positive check operates have a low level of average income since population expansion is only restrained by mortality. </a:t>
            </a:r>
          </a:p>
          <a:p>
            <a:pPr marL="161223" indent="-161223" defTabSz="306324">
              <a:spcBef>
                <a:spcPts val="800"/>
              </a:spcBef>
              <a:buSzPct val="100000"/>
              <a:buChar char="•"/>
              <a:defRPr sz="1608">
                <a:latin typeface="Times New Roman"/>
                <a:ea typeface="Times New Roman"/>
                <a:cs typeface="Times New Roman"/>
                <a:sym typeface="Times New Roman"/>
              </a:defRPr>
            </a:pPr>
            <a:r>
              <a:t>Societies where the preventive check operates have a higher level of average income since the birth rate falls if income drops and the fall in fertility relieves the population pressure, thereby, cushioning the income drop. </a:t>
            </a:r>
          </a:p>
          <a:p>
            <a:pPr marL="161223" indent="-161223" defTabSz="306324">
              <a:spcBef>
                <a:spcPts val="800"/>
              </a:spcBef>
              <a:buSzPct val="100000"/>
              <a:buChar char="•"/>
              <a:defRPr sz="1608">
                <a:latin typeface="Times New Roman"/>
                <a:ea typeface="Times New Roman"/>
                <a:cs typeface="Times New Roman"/>
                <a:sym typeface="Times New Roman"/>
              </a:defRPr>
            </a:pPr>
            <a:r>
              <a:t>In Bulgaria in 1900,all women (99%)eventually married and most married in their teens. </a:t>
            </a:r>
          </a:p>
          <a:p>
            <a:pPr lvl="1" marL="416493" indent="-161223" defTabSz="306324">
              <a:spcBef>
                <a:spcPts val="800"/>
              </a:spcBef>
              <a:buSzPct val="100000"/>
              <a:buChar char="•"/>
              <a:defRPr sz="1608">
                <a:latin typeface="Times New Roman"/>
                <a:ea typeface="Times New Roman"/>
                <a:cs typeface="Times New Roman"/>
                <a:sym typeface="Times New Roman"/>
              </a:defRPr>
            </a:pPr>
            <a:r>
              <a:t>Bulgaria was a positive check society </a:t>
            </a:r>
          </a:p>
          <a:p>
            <a:pPr lvl="1" marL="416493" indent="-161223" defTabSz="306324">
              <a:spcBef>
                <a:spcPts val="800"/>
              </a:spcBef>
              <a:buSzPct val="100000"/>
              <a:buChar char="•"/>
              <a:defRPr sz="1608">
                <a:latin typeface="Times New Roman"/>
                <a:ea typeface="Times New Roman"/>
                <a:cs typeface="Times New Roman"/>
                <a:sym typeface="Times New Roman"/>
              </a:defRPr>
            </a:pPr>
            <a:r>
              <a:t>CBR was very high and independent of income. </a:t>
            </a:r>
          </a:p>
          <a:p>
            <a:pPr marL="161223" indent="-161223" defTabSz="306324">
              <a:spcBef>
                <a:spcPts val="800"/>
              </a:spcBef>
              <a:buSzPct val="100000"/>
              <a:buChar char="•"/>
              <a:defRPr sz="1608">
                <a:latin typeface="Times New Roman"/>
                <a:ea typeface="Times New Roman"/>
                <a:cs typeface="Times New Roman"/>
                <a:sym typeface="Times New Roman"/>
              </a:defRPr>
            </a:pPr>
            <a:r>
              <a:t>In Belgium in 1900, 17% of the women never married and most who did married late. </a:t>
            </a:r>
          </a:p>
          <a:p>
            <a:pPr lvl="1" marL="416493" indent="-161223" defTabSz="306324">
              <a:spcBef>
                <a:spcPts val="800"/>
              </a:spcBef>
              <a:buSzPct val="100000"/>
              <a:buChar char="•"/>
              <a:defRPr sz="1608">
                <a:latin typeface="Times New Roman"/>
                <a:ea typeface="Times New Roman"/>
                <a:cs typeface="Times New Roman"/>
                <a:sym typeface="Times New Roman"/>
              </a:defRPr>
            </a:pPr>
            <a:r>
              <a:t>Belgium was a preventive check society. </a:t>
            </a:r>
          </a:p>
          <a:p>
            <a:pPr lvl="1" marL="416493" indent="-161223" defTabSz="306324">
              <a:spcBef>
                <a:spcPts val="800"/>
              </a:spcBef>
              <a:buSzPct val="100000"/>
              <a:buChar char="•"/>
              <a:defRPr sz="1608">
                <a:latin typeface="Times New Roman"/>
                <a:ea typeface="Times New Roman"/>
                <a:cs typeface="Times New Roman"/>
                <a:sym typeface="Times New Roman"/>
              </a:defRPr>
            </a:pPr>
            <a:r>
              <a:t>CBR was lowered and could rise and fall with the income as marriage ages and proportions changed. </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A Line from Trieste on the Adriatic to Stettin on the Baltic Divides Continental Europe"/>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180">
                <a:solidFill>
                  <a:srgbClr val="008000"/>
                </a:solidFill>
              </a:defRPr>
            </a:lvl1pPr>
          </a:lstStyle>
          <a:p>
            <a:pPr/>
            <a:r>
              <a:t>A Line from Trieste on the Adriatic to Stettin on the Baltic Divides Continental Europe</a:t>
            </a:r>
          </a:p>
        </p:txBody>
      </p:sp>
      <p:sp>
        <p:nvSpPr>
          <p:cNvPr id="20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205" name="Preventative checks west; positive checks east:…"/>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01752">
              <a:spcBef>
                <a:spcPts val="700"/>
              </a:spcBef>
              <a:defRPr b="1" sz="1584">
                <a:latin typeface="+mj-lt"/>
                <a:ea typeface="+mj-ea"/>
                <a:cs typeface="+mj-cs"/>
                <a:sym typeface="Helvetica"/>
              </a:defRPr>
            </a:pPr>
            <a:r>
              <a:t>Preventative checks west; positive checks east:</a:t>
            </a:r>
          </a:p>
          <a:p>
            <a:pPr marL="158816" indent="-158816" defTabSz="301752">
              <a:spcBef>
                <a:spcPts val="700"/>
              </a:spcBef>
              <a:buSzPct val="100000"/>
              <a:buChar char="•"/>
              <a:defRPr sz="1584">
                <a:latin typeface="Times New Roman"/>
                <a:ea typeface="Times New Roman"/>
                <a:cs typeface="Times New Roman"/>
                <a:sym typeface="Times New Roman"/>
              </a:defRPr>
            </a:pPr>
            <a:r>
              <a:t>Western Europe was distinctive:</a:t>
            </a:r>
          </a:p>
          <a:p>
            <a:pPr lvl="1" marL="410276" indent="-158816" defTabSz="301752">
              <a:spcBef>
                <a:spcPts val="700"/>
              </a:spcBef>
              <a:buSzPct val="100000"/>
              <a:buChar char="•"/>
              <a:defRPr sz="1584">
                <a:latin typeface="Times New Roman"/>
                <a:ea typeface="Times New Roman"/>
                <a:cs typeface="Times New Roman"/>
                <a:sym typeface="Times New Roman"/>
              </a:defRPr>
            </a:pPr>
            <a:r>
              <a:t>It had a preventive check demographic system. </a:t>
            </a:r>
          </a:p>
          <a:p>
            <a:pPr lvl="1" marL="410276" indent="-158816" defTabSz="301752">
              <a:spcBef>
                <a:spcPts val="700"/>
              </a:spcBef>
              <a:buSzPct val="100000"/>
              <a:buChar char="•"/>
              <a:defRPr sz="1584">
                <a:latin typeface="Times New Roman"/>
                <a:ea typeface="Times New Roman"/>
                <a:cs typeface="Times New Roman"/>
                <a:sym typeface="Times New Roman"/>
              </a:defRPr>
            </a:pPr>
            <a:r>
              <a:t>Birth and death rates were lower. </a:t>
            </a:r>
          </a:p>
          <a:p>
            <a:pPr lvl="1" marL="410276" indent="-158816" defTabSz="301752">
              <a:spcBef>
                <a:spcPts val="700"/>
              </a:spcBef>
              <a:buSzPct val="100000"/>
              <a:buChar char="•"/>
              <a:defRPr sz="1584">
                <a:latin typeface="Times New Roman"/>
                <a:ea typeface="Times New Roman"/>
                <a:cs typeface="Times New Roman"/>
                <a:sym typeface="Times New Roman"/>
              </a:defRPr>
            </a:pPr>
            <a:r>
              <a:t>The standard of living was always higher. </a:t>
            </a:r>
          </a:p>
          <a:p>
            <a:pPr lvl="1" marL="410276" indent="-158816" defTabSz="301752">
              <a:spcBef>
                <a:spcPts val="700"/>
              </a:spcBef>
              <a:buSzPct val="100000"/>
              <a:buChar char="•"/>
              <a:defRPr sz="1584">
                <a:latin typeface="Times New Roman"/>
                <a:ea typeface="Times New Roman"/>
                <a:cs typeface="Times New Roman"/>
                <a:sym typeface="Times New Roman"/>
              </a:defRPr>
            </a:pPr>
            <a:r>
              <a:t>The higher standard of living could have provided more scope for savings and investment, allowing western Europe’s lead grew over time. </a:t>
            </a:r>
          </a:p>
          <a:p>
            <a:pPr lvl="1" marL="410276" indent="-158816" defTabSz="301752">
              <a:spcBef>
                <a:spcPts val="700"/>
              </a:spcBef>
              <a:buSzPct val="100000"/>
              <a:buChar char="•"/>
              <a:defRPr sz="1584">
                <a:latin typeface="Times New Roman"/>
                <a:ea typeface="Times New Roman"/>
                <a:cs typeface="Times New Roman"/>
                <a:sym typeface="Times New Roman"/>
              </a:defRPr>
            </a:pPr>
            <a:r>
              <a:t>Hence, Hajnal argued that distinctive family structure could explain the rise of the Western world. </a:t>
            </a:r>
          </a:p>
          <a:p>
            <a:pPr marL="158816" indent="-158816" defTabSz="301752">
              <a:spcBef>
                <a:spcPts val="700"/>
              </a:spcBef>
              <a:buSzPct val="100000"/>
              <a:buChar char="•"/>
              <a:defRPr sz="1584">
                <a:latin typeface="Times New Roman"/>
                <a:ea typeface="Times New Roman"/>
                <a:cs typeface="Times New Roman"/>
                <a:sym typeface="Times New Roman"/>
              </a:defRPr>
            </a:pPr>
            <a:r>
              <a:t>But:</a:t>
            </a:r>
          </a:p>
          <a:p>
            <a:pPr lvl="1" marL="410276" indent="-158816" defTabSz="301752">
              <a:spcBef>
                <a:spcPts val="700"/>
              </a:spcBef>
              <a:buSzPct val="100000"/>
              <a:buChar char="•"/>
              <a:defRPr sz="1584">
                <a:latin typeface="Times New Roman"/>
                <a:ea typeface="Times New Roman"/>
                <a:cs typeface="Times New Roman"/>
                <a:sym typeface="Times New Roman"/>
              </a:defRPr>
            </a:pPr>
            <a:r>
              <a:t>Research on Asia - such as the seminal work by Ken Pomeranz that we will discuss later in this lecture - has brought this view into question. </a:t>
            </a:r>
          </a:p>
          <a:p>
            <a:pPr lvl="1" marL="410276" indent="-158816" defTabSz="301752">
              <a:spcBef>
                <a:spcPts val="700"/>
              </a:spcBef>
              <a:buSzPct val="100000"/>
              <a:buChar char="•"/>
              <a:defRPr sz="1584">
                <a:latin typeface="Times New Roman"/>
                <a:ea typeface="Times New Roman"/>
                <a:cs typeface="Times New Roman"/>
                <a:sym typeface="Times New Roman"/>
              </a:defRPr>
            </a:pPr>
            <a:r>
              <a:t>A variety of historical evidence shows that in China, high rates of female infanticide were used as a preventative check on fertility. </a:t>
            </a:r>
          </a:p>
          <a:p>
            <a:pPr lvl="1" marL="410276" indent="-158816" defTabSz="301752">
              <a:spcBef>
                <a:spcPts val="700"/>
              </a:spcBef>
              <a:buSzPct val="100000"/>
              <a:buChar char="•"/>
              <a:defRPr sz="1584">
                <a:latin typeface="Times New Roman"/>
                <a:ea typeface="Times New Roman"/>
                <a:cs typeface="Times New Roman"/>
                <a:sym typeface="Times New Roman"/>
              </a:defRPr>
            </a:pPr>
            <a:r>
              <a:t>It was not uncommon for female infanticide rates to be as high as one third, and infanticide appears to have responded to economic conditions. </a:t>
            </a:r>
          </a:p>
          <a:p>
            <a:pPr lvl="1" marL="410276" indent="-158816" defTabSz="301752">
              <a:spcBef>
                <a:spcPts val="700"/>
              </a:spcBef>
              <a:buSzPct val="100000"/>
              <a:buChar char="•"/>
              <a:defRPr sz="1584">
                <a:latin typeface="Times New Roman"/>
                <a:ea typeface="Times New Roman"/>
                <a:cs typeface="Times New Roman"/>
                <a:sym typeface="Times New Roman"/>
              </a:defRPr>
            </a:pPr>
            <a:r>
              <a:t>If the European marriage pattern was a necessary condition for the Industrial Revolution, it could not have been a sufficient condition.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 name="Preview of This Lecture 9: Industrial Revolutions 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Preview of This Lecture 9: Industrial Revolutions I</a:t>
            </a:r>
          </a:p>
        </p:txBody>
      </p:sp>
      <p:sp>
        <p:nvSpPr>
          <p:cNvPr id="48" name="What I hope we will cover:…"/>
          <p:cNvSpPr txBox="1"/>
          <p:nvPr>
            <p:ph type="body" idx="4294967295"/>
          </p:nvPr>
        </p:nvSpPr>
        <p:spPr>
          <a:xfrm>
            <a:off x="277663" y="1270000"/>
            <a:ext cx="8572501" cy="5080000"/>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What I hope we will cover:</a:t>
            </a:r>
          </a:p>
          <a:p>
            <a:pPr marL="240631" indent="-240631">
              <a:spcBef>
                <a:spcPts val="1200"/>
              </a:spcBef>
              <a:buFontTx/>
              <a:defRPr sz="2400">
                <a:latin typeface="Times New Roman"/>
                <a:ea typeface="Times New Roman"/>
                <a:cs typeface="Times New Roman"/>
                <a:sym typeface="Times New Roman"/>
              </a:defRPr>
            </a:pPr>
            <a:r>
              <a:t>Adam Smith had no clue of what was about to happen…,</a:t>
            </a:r>
          </a:p>
          <a:p>
            <a:pPr marL="240631" indent="-240631">
              <a:spcBef>
                <a:spcPts val="1200"/>
              </a:spcBef>
              <a:buFontTx/>
              <a:defRPr sz="2400">
                <a:latin typeface="Times New Roman"/>
                <a:ea typeface="Times New Roman"/>
                <a:cs typeface="Times New Roman"/>
                <a:sym typeface="Times New Roman"/>
              </a:defRPr>
            </a:pPr>
            <a:r>
              <a:t>Empire and commerce…</a:t>
            </a:r>
          </a:p>
          <a:p>
            <a:pPr marL="240631" indent="-240631">
              <a:spcBef>
                <a:spcPts val="1200"/>
              </a:spcBef>
              <a:buFontTx/>
              <a:defRPr sz="2400">
                <a:latin typeface="Times New Roman"/>
                <a:ea typeface="Times New Roman"/>
                <a:cs typeface="Times New Roman"/>
                <a:sym typeface="Times New Roman"/>
              </a:defRPr>
            </a:pPr>
            <a:r>
              <a:t>Coal…</a:t>
            </a:r>
          </a:p>
          <a:p>
            <a:pPr marL="240631" indent="-240631">
              <a:spcBef>
                <a:spcPts val="1200"/>
              </a:spcBef>
              <a:buFontTx/>
              <a:defRPr sz="2400">
                <a:latin typeface="Times New Roman"/>
                <a:ea typeface="Times New Roman"/>
                <a:cs typeface="Times New Roman"/>
                <a:sym typeface="Times New Roman"/>
              </a:defRPr>
            </a:pPr>
            <a:r>
              <a:t>“Institutions”</a:t>
            </a:r>
          </a:p>
          <a:p>
            <a:pPr marL="240631" indent="-240631">
              <a:spcBef>
                <a:spcPts val="1200"/>
              </a:spcBef>
              <a:buFontTx/>
              <a:defRPr sz="2400">
                <a:latin typeface="Times New Roman"/>
                <a:ea typeface="Times New Roman"/>
                <a:cs typeface="Times New Roman"/>
                <a:sym typeface="Times New Roman"/>
              </a:defRPr>
            </a:pPr>
            <a:r>
              <a:t>Science…</a:t>
            </a:r>
          </a:p>
        </p:txBody>
      </p:sp>
      <p:sp>
        <p:nvSpPr>
          <p:cNvPr id="49" name="9:48-9:5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9:48-9:50</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The Scientific Revolution"/>
          <p:cNvSpPr txBox="1"/>
          <p:nvPr>
            <p:ph type="title" idx="4294967295"/>
          </p:nvPr>
        </p:nvSpPr>
        <p:spPr>
          <a:xfrm>
            <a:off x="277663" y="-1"/>
            <a:ext cx="8572501" cy="1270001"/>
          </a:xfrm>
          <a:prstGeom prst="rect">
            <a:avLst/>
          </a:prstGeom>
        </p:spPr>
        <p:txBody>
          <a:bodyPr>
            <a:normAutofit fontScale="100000" lnSpcReduction="0"/>
          </a:bodyPr>
          <a:lstStyle>
            <a:lvl1pPr defTabSz="425195">
              <a:defRPr sz="5580">
                <a:solidFill>
                  <a:srgbClr val="008000"/>
                </a:solidFill>
              </a:defRPr>
            </a:lvl1pPr>
          </a:lstStyle>
          <a:p>
            <a:pPr/>
            <a:r>
              <a:t>The Scientific Revolution</a:t>
            </a:r>
          </a:p>
        </p:txBody>
      </p:sp>
      <p:sp>
        <p:nvSpPr>
          <p:cNvPr id="208"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209" name="A culture of inquiry, and the disenchantment of the world:…"/>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06324">
              <a:spcBef>
                <a:spcPts val="800"/>
              </a:spcBef>
              <a:defRPr b="1" sz="1608">
                <a:latin typeface="+mj-lt"/>
                <a:ea typeface="+mj-ea"/>
                <a:cs typeface="+mj-cs"/>
                <a:sym typeface="Helvetica"/>
              </a:defRPr>
            </a:pPr>
            <a:r>
              <a:t>A culture of inquiry, and the disenchantment of the world:</a:t>
            </a:r>
          </a:p>
          <a:p>
            <a:pPr marL="161223" indent="-161223" defTabSz="306324">
              <a:spcBef>
                <a:spcPts val="800"/>
              </a:spcBef>
              <a:buSzPct val="100000"/>
              <a:buChar char="•"/>
              <a:defRPr sz="1608">
                <a:latin typeface="Times New Roman"/>
                <a:ea typeface="Times New Roman"/>
                <a:cs typeface="Times New Roman"/>
                <a:sym typeface="Times New Roman"/>
              </a:defRPr>
            </a:pPr>
            <a:r>
              <a:t>Mokyr 2002 (p.29): “the true key to the timing of the Industrial Revolution has to be sought in the scientific revolution of the 17th century and the Enlightenment movement of the 18th century. The key to the Industrial Revolution was technology, and technology is knowledge.” </a:t>
            </a:r>
          </a:p>
          <a:p>
            <a:pPr marL="161223" indent="-161223" defTabSz="306324">
              <a:spcBef>
                <a:spcPts val="800"/>
              </a:spcBef>
              <a:buSzPct val="100000"/>
              <a:buChar char="•"/>
              <a:defRPr sz="1608">
                <a:latin typeface="Times New Roman"/>
                <a:ea typeface="Times New Roman"/>
                <a:cs typeface="Times New Roman"/>
                <a:sym typeface="Times New Roman"/>
              </a:defRPr>
            </a:pPr>
            <a:r>
              <a:t>Scientific Revolution: works of Galileo, Newton, Leibniz et al. 	</a:t>
            </a:r>
          </a:p>
          <a:p>
            <a:pPr marL="161223" indent="-161223" defTabSz="306324">
              <a:spcBef>
                <a:spcPts val="800"/>
              </a:spcBef>
              <a:buSzPct val="100000"/>
              <a:buChar char="•"/>
              <a:defRPr sz="1608">
                <a:latin typeface="Times New Roman"/>
                <a:ea typeface="Times New Roman"/>
                <a:cs typeface="Times New Roman"/>
                <a:sym typeface="Times New Roman"/>
              </a:defRPr>
            </a:pPr>
            <a:r>
              <a:t>Francis Bacon (1561 - 1626): An English philosopher, orator, and statesman, who is also held to be the father of modern empiricism. His works argue for scientific knowledge based only upon inductive and careful observation of events in nature. </a:t>
            </a:r>
          </a:p>
          <a:p>
            <a:pPr marL="161223" indent="-161223" defTabSz="306324">
              <a:spcBef>
                <a:spcPts val="800"/>
              </a:spcBef>
              <a:buSzPct val="100000"/>
              <a:buChar char="•"/>
              <a:defRPr sz="1608">
                <a:latin typeface="Times New Roman"/>
                <a:ea typeface="Times New Roman"/>
                <a:cs typeface="Times New Roman"/>
                <a:sym typeface="Times New Roman"/>
              </a:defRPr>
            </a:pPr>
            <a:r>
              <a:t>Robert Boyle (1627 - 1691): An Anglo-Irish scientist who is widely regarded to be the first modern chemist and the father of modern chemistry. He is known for carrying out the principals that Bacon developed. </a:t>
            </a:r>
          </a:p>
          <a:p>
            <a:pPr marL="161223" indent="-161223" defTabSz="306324">
              <a:spcBef>
                <a:spcPts val="800"/>
              </a:spcBef>
              <a:buSzPct val="100000"/>
              <a:buChar char="•"/>
              <a:defRPr sz="1608">
                <a:latin typeface="Times New Roman"/>
                <a:ea typeface="Times New Roman"/>
                <a:cs typeface="Times New Roman"/>
                <a:sym typeface="Times New Roman"/>
              </a:defRPr>
            </a:pPr>
            <a:r>
              <a:t>The steam engine was invented by Newcomen (1711) and Watt (1765). It required two prior scientific discoveries: </a:t>
            </a:r>
          </a:p>
          <a:p>
            <a:pPr lvl="1" marL="416493" indent="-161223" defTabSz="306324">
              <a:spcBef>
                <a:spcPts val="800"/>
              </a:spcBef>
              <a:buSzPct val="100000"/>
              <a:buChar char="•"/>
              <a:defRPr sz="1608">
                <a:latin typeface="Times New Roman"/>
                <a:ea typeface="Times New Roman"/>
                <a:cs typeface="Times New Roman"/>
                <a:sym typeface="Times New Roman"/>
              </a:defRPr>
            </a:pPr>
            <a:r>
              <a:t>􏰀 Understanding of atmospheric pressure </a:t>
            </a:r>
          </a:p>
          <a:p>
            <a:pPr lvl="1" marL="416493" indent="-161223" defTabSz="306324">
              <a:spcBef>
                <a:spcPts val="800"/>
              </a:spcBef>
              <a:buSzPct val="100000"/>
              <a:buChar char="•"/>
              <a:defRPr sz="1608">
                <a:latin typeface="Times New Roman"/>
                <a:ea typeface="Times New Roman"/>
                <a:cs typeface="Times New Roman"/>
                <a:sym typeface="Times New Roman"/>
              </a:defRPr>
            </a:pPr>
            <a:r>
              <a:t>􏰀 Understanding that the condensation of steam creates a vacuum (Torricelli and von Guericke) </a:t>
            </a:r>
          </a:p>
          <a:p>
            <a:pPr marL="161223" indent="-161223" defTabSz="306324">
              <a:spcBef>
                <a:spcPts val="800"/>
              </a:spcBef>
              <a:buSzPct val="100000"/>
              <a:buChar char="•"/>
              <a:defRPr sz="1608">
                <a:latin typeface="Times New Roman"/>
                <a:ea typeface="Times New Roman"/>
                <a:cs typeface="Times New Roman"/>
                <a:sym typeface="Times New Roman"/>
              </a:defRPr>
            </a:pPr>
            <a:r>
              <a:t>Chlorine bleaching depended on the prior discovery of chlorine by the Swedish chemist Scheele in 1774 </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How Much Did the Scientific Revolution Matte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How Much Did the Scientific Revolution Matter?</a:t>
            </a:r>
          </a:p>
        </p:txBody>
      </p:sp>
      <p:sp>
        <p:nvSpPr>
          <p:cNvPr id="212"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213" name="Links between scientists and technology on the ground were often tenuous…"/>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29184">
              <a:spcBef>
                <a:spcPts val="800"/>
              </a:spcBef>
              <a:defRPr b="1" sz="1728">
                <a:latin typeface="+mj-lt"/>
                <a:ea typeface="+mj-ea"/>
                <a:cs typeface="+mj-cs"/>
                <a:sym typeface="Helvetica"/>
              </a:defRPr>
            </a:pPr>
            <a:r>
              <a:t>Links between scientists and technology on the ground were often tenuous</a:t>
            </a:r>
          </a:p>
          <a:p>
            <a:pPr marL="173254" indent="-173254" defTabSz="329184">
              <a:spcBef>
                <a:spcPts val="800"/>
              </a:spcBef>
              <a:buSzPct val="100000"/>
              <a:buChar char="•"/>
              <a:defRPr sz="1728">
                <a:latin typeface="Times New Roman"/>
                <a:ea typeface="Times New Roman"/>
                <a:cs typeface="Times New Roman"/>
                <a:sym typeface="Times New Roman"/>
              </a:defRPr>
            </a:pPr>
            <a:r>
              <a:t>There are many other cases where the Scientific Revolution did not play a role in technological innovation: most notably cotton textiles and iron smelting </a:t>
            </a:r>
          </a:p>
          <a:p>
            <a:pPr lvl="1" marL="447574" indent="-173254" defTabSz="329184">
              <a:spcBef>
                <a:spcPts val="800"/>
              </a:spcBef>
              <a:buSzPct val="100000"/>
              <a:buChar char="•"/>
              <a:defRPr sz="1728">
                <a:latin typeface="Times New Roman"/>
                <a:ea typeface="Times New Roman"/>
                <a:cs typeface="Times New Roman"/>
                <a:sym typeface="Times New Roman"/>
              </a:defRPr>
            </a:pPr>
            <a:r>
              <a:t>Concepts were first used and only later understood. Many advances may have been discovered by accident, reminiscent of the cultural learning that we learned about earlier in the semester. </a:t>
            </a:r>
          </a:p>
          <a:p>
            <a:pPr lvl="1" marL="447574" indent="-173254" defTabSz="329184">
              <a:spcBef>
                <a:spcPts val="800"/>
              </a:spcBef>
              <a:buSzPct val="100000"/>
              <a:buChar char="•"/>
              <a:defRPr sz="1728">
                <a:latin typeface="Times New Roman"/>
                <a:ea typeface="Times New Roman"/>
                <a:cs typeface="Times New Roman"/>
                <a:sym typeface="Times New Roman"/>
              </a:defRPr>
            </a:pPr>
            <a:r>
              <a:t>Literacy rates grew only modestly during the Industrial Revolution (Mitch 1998) </a:t>
            </a:r>
          </a:p>
          <a:p>
            <a:pPr defTabSz="329184">
              <a:spcBef>
                <a:spcPts val="800"/>
              </a:spcBef>
              <a:defRPr b="1" sz="1728">
                <a:latin typeface="+mj-lt"/>
                <a:ea typeface="+mj-ea"/>
                <a:cs typeface="+mj-cs"/>
                <a:sym typeface="Helvetica"/>
              </a:defRPr>
            </a:pPr>
          </a:p>
          <a:p>
            <a:pPr defTabSz="329184">
              <a:spcBef>
                <a:spcPts val="800"/>
              </a:spcBef>
              <a:defRPr b="1" sz="1728">
                <a:latin typeface="+mj-lt"/>
                <a:ea typeface="+mj-ea"/>
                <a:cs typeface="+mj-cs"/>
                <a:sym typeface="Helvetica"/>
              </a:defRPr>
            </a:pPr>
            <a:r>
              <a:t>Learning by doing:</a:t>
            </a:r>
          </a:p>
          <a:p>
            <a:pPr marL="173254" indent="-173254" defTabSz="329184">
              <a:spcBef>
                <a:spcPts val="800"/>
              </a:spcBef>
              <a:buSzPct val="100000"/>
              <a:buChar char="•"/>
              <a:defRPr sz="1728">
                <a:latin typeface="Times New Roman"/>
                <a:ea typeface="Times New Roman"/>
                <a:cs typeface="Times New Roman"/>
                <a:sym typeface="Times New Roman"/>
              </a:defRPr>
            </a:pPr>
            <a:r>
              <a:t>Increase in furnace height and blast temperature 1850-1875 </a:t>
            </a:r>
          </a:p>
          <a:p>
            <a:pPr marL="173254" indent="-173254" defTabSz="329184">
              <a:spcBef>
                <a:spcPts val="800"/>
              </a:spcBef>
              <a:buSzPct val="100000"/>
              <a:buChar char="•"/>
              <a:defRPr sz="1728">
                <a:latin typeface="Times New Roman"/>
                <a:ea typeface="Times New Roman"/>
                <a:cs typeface="Times New Roman"/>
                <a:sym typeface="Times New Roman"/>
              </a:defRPr>
            </a:pPr>
            <a:r>
              <a:t>This was important for productivity growth in English iron and steel </a:t>
            </a:r>
          </a:p>
          <a:p>
            <a:pPr marL="173254" indent="-173254" defTabSz="329184">
              <a:spcBef>
                <a:spcPts val="800"/>
              </a:spcBef>
              <a:buSzPct val="100000"/>
              <a:buChar char="•"/>
              <a:defRPr sz="1728">
                <a:latin typeface="Times New Roman"/>
                <a:ea typeface="Times New Roman"/>
                <a:cs typeface="Times New Roman"/>
                <a:sym typeface="Times New Roman"/>
              </a:defRPr>
            </a:pPr>
            <a:r>
              <a:t>There was not a theory of the blast furnace </a:t>
            </a:r>
          </a:p>
          <a:p>
            <a:pPr marL="173254" indent="-173254" defTabSz="329184">
              <a:spcBef>
                <a:spcPts val="800"/>
              </a:spcBef>
              <a:buSzPct val="100000"/>
              <a:buChar char="•"/>
              <a:defRPr sz="1728">
                <a:latin typeface="Times New Roman"/>
                <a:ea typeface="Times New Roman"/>
                <a:cs typeface="Times New Roman"/>
                <a:sym typeface="Times New Roman"/>
              </a:defRPr>
            </a:pPr>
            <a:r>
              <a:t>It is an example of collective invention </a:t>
            </a:r>
          </a:p>
          <a:p>
            <a:pPr marL="173254" indent="-173254" defTabSz="329184">
              <a:spcBef>
                <a:spcPts val="800"/>
              </a:spcBef>
              <a:buSzPct val="100000"/>
              <a:buChar char="•"/>
              <a:defRPr sz="1728">
                <a:latin typeface="Times New Roman"/>
                <a:ea typeface="Times New Roman"/>
                <a:cs typeface="Times New Roman"/>
                <a:sym typeface="Times New Roman"/>
              </a:defRPr>
            </a:pPr>
            <a:r>
              <a:t>Scientific Revolution was pan-European, whereas Industrial Revolution was largely British. </a:t>
            </a:r>
          </a:p>
          <a:p>
            <a:pPr marL="173254" indent="-173254" defTabSz="329184">
              <a:spcBef>
                <a:spcPts val="800"/>
              </a:spcBef>
              <a:buSzPct val="100000"/>
              <a:buChar char="•"/>
              <a:defRPr sz="1728">
                <a:latin typeface="Times New Roman"/>
                <a:ea typeface="Times New Roman"/>
                <a:cs typeface="Times New Roman"/>
                <a:sym typeface="Times New Roman"/>
              </a:defRPr>
            </a:pPr>
            <a:r>
              <a:t>Did 17th/18th century research generate useful knowledge? </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Difference Between First and Second Industrial Revoluti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Difference Between First and Second Industrial Revolution</a:t>
            </a:r>
          </a:p>
        </p:txBody>
      </p:sp>
      <p:sp>
        <p:nvSpPr>
          <p:cNvPr id="21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217" name="1850 is a watershed here:…"/>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spcBef>
                <a:spcPts val="1200"/>
              </a:spcBef>
              <a:defRPr b="1" sz="2400">
                <a:latin typeface="+mj-lt"/>
                <a:ea typeface="+mj-ea"/>
                <a:cs typeface="+mj-cs"/>
                <a:sym typeface="Helvetica"/>
              </a:defRPr>
            </a:pPr>
            <a:r>
              <a:t>1850 is a watershed here:</a:t>
            </a:r>
          </a:p>
          <a:p>
            <a:pPr marL="240631" indent="-240631">
              <a:spcBef>
                <a:spcPts val="1200"/>
              </a:spcBef>
              <a:buSzPct val="100000"/>
              <a:buChar char="•"/>
              <a:defRPr sz="2400">
                <a:latin typeface="Times New Roman"/>
                <a:ea typeface="Times New Roman"/>
                <a:cs typeface="Times New Roman"/>
                <a:sym typeface="Times New Roman"/>
              </a:defRPr>
            </a:pPr>
            <a:r>
              <a:t>Astronomy, botany, crystallography, early exploration of magnetism, refraction of light, combustion: advances in these fields had no impact on cotton textiles, mining, iron melting and refining </a:t>
            </a:r>
          </a:p>
          <a:p>
            <a:pPr marL="240631" indent="-240631">
              <a:spcBef>
                <a:spcPts val="1200"/>
              </a:spcBef>
              <a:buSzPct val="100000"/>
              <a:buChar char="•"/>
              <a:defRPr sz="2400">
                <a:latin typeface="Times New Roman"/>
                <a:ea typeface="Times New Roman"/>
                <a:cs typeface="Times New Roman"/>
                <a:sym typeface="Times New Roman"/>
              </a:defRPr>
            </a:pPr>
            <a:r>
              <a:t>All this changes with the 2nd Industrial Revolution ca. 1860 - 1900 </a:t>
            </a:r>
          </a:p>
          <a:p>
            <a:pPr lvl="1" marL="621631" indent="-240631">
              <a:spcBef>
                <a:spcPts val="1200"/>
              </a:spcBef>
              <a:buSzPct val="100000"/>
              <a:buChar char="•"/>
              <a:defRPr sz="2400">
                <a:latin typeface="Times New Roman"/>
                <a:ea typeface="Times New Roman"/>
                <a:cs typeface="Times New Roman"/>
                <a:sym typeface="Times New Roman"/>
              </a:defRPr>
            </a:pPr>
            <a:r>
              <a:t>Bessemer steelmaking process (1856), chemicals, electricity, fertilizer, automobiles </a:t>
            </a:r>
          </a:p>
          <a:p>
            <a:pPr lvl="1" marL="621631" indent="-240631">
              <a:spcBef>
                <a:spcPts val="1200"/>
              </a:spcBef>
              <a:buSzPct val="100000"/>
              <a:buChar char="•"/>
              <a:defRPr sz="2400">
                <a:latin typeface="Times New Roman"/>
                <a:ea typeface="Times New Roman"/>
                <a:cs typeface="Times New Roman"/>
                <a:sym typeface="Times New Roman"/>
              </a:defRPr>
            </a:pPr>
            <a:r>
              <a:t>No 2nd Industrial Revolution without the Scientific Revolution: for instance, the telegraph (magnetism and electricity)</a:t>
            </a:r>
          </a:p>
          <a:p>
            <a:pPr lvl="1" marL="621631" indent="-240631">
              <a:spcBef>
                <a:spcPts val="1200"/>
              </a:spcBef>
              <a:buSzPct val="100000"/>
              <a:buChar char="•"/>
              <a:defRPr sz="2400">
                <a:latin typeface="Times New Roman"/>
                <a:ea typeface="Times New Roman"/>
                <a:cs typeface="Times New Roman"/>
                <a:sym typeface="Times New Roman"/>
              </a:defRPr>
            </a:pPr>
            <a:r>
              <a:t>Innovation becomes much more closely tied to universities </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Industrial Revolution Theories: Summing Up"/>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Industrial Revolution Theories: Summing Up</a:t>
            </a:r>
          </a:p>
        </p:txBody>
      </p:sp>
      <p:sp>
        <p:nvSpPr>
          <p:cNvPr id="22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221" name="A still-ongoing debate:…"/>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70331">
              <a:spcBef>
                <a:spcPts val="900"/>
              </a:spcBef>
              <a:defRPr b="1" sz="1944">
                <a:latin typeface="+mj-lt"/>
                <a:ea typeface="+mj-ea"/>
                <a:cs typeface="+mj-cs"/>
                <a:sym typeface="Helvetica"/>
              </a:defRPr>
            </a:pPr>
            <a:r>
              <a:t>A still-ongoing debate:</a:t>
            </a:r>
          </a:p>
          <a:p>
            <a:pPr marL="194911" indent="-194911" defTabSz="370331">
              <a:spcBef>
                <a:spcPts val="900"/>
              </a:spcBef>
              <a:buSzPct val="100000"/>
              <a:buChar char="•"/>
              <a:defRPr sz="1944">
                <a:latin typeface="Times New Roman"/>
                <a:ea typeface="Times New Roman"/>
                <a:cs typeface="Times New Roman"/>
                <a:sym typeface="Times New Roman"/>
              </a:defRPr>
            </a:pPr>
            <a:r>
              <a:t>Proponents of the scientific revolution and institutions views can - and do - debate at length the quantitative importance of the Scientific Revolution. </a:t>
            </a:r>
          </a:p>
          <a:p>
            <a:pPr marL="194911" indent="-194911" defTabSz="370331">
              <a:spcBef>
                <a:spcPts val="900"/>
              </a:spcBef>
              <a:buSzPct val="100000"/>
              <a:buChar char="•"/>
              <a:defRPr sz="1944">
                <a:latin typeface="Times New Roman"/>
                <a:ea typeface="Times New Roman"/>
                <a:cs typeface="Times New Roman"/>
                <a:sym typeface="Times New Roman"/>
              </a:defRPr>
            </a:pPr>
            <a:r>
              <a:t>How many industries did it matter for? Given that it didn’t likely matter directly for some of the most important industries, could the culture created by the Enlightenment matter? </a:t>
            </a:r>
          </a:p>
          <a:p>
            <a:pPr marL="194911" indent="-194911" defTabSz="370331">
              <a:spcBef>
                <a:spcPts val="900"/>
              </a:spcBef>
              <a:buSzPct val="100000"/>
              <a:buChar char="•"/>
              <a:defRPr sz="1944">
                <a:latin typeface="Times New Roman"/>
                <a:ea typeface="Times New Roman"/>
                <a:cs typeface="Times New Roman"/>
                <a:sym typeface="Times New Roman"/>
              </a:defRPr>
            </a:pPr>
            <a:r>
              <a:t>These are very hard things to measure. </a:t>
            </a:r>
          </a:p>
          <a:p>
            <a:pPr marL="194911" indent="-194911" defTabSz="370331">
              <a:spcBef>
                <a:spcPts val="900"/>
              </a:spcBef>
              <a:buSzPct val="100000"/>
              <a:buChar char="•"/>
              <a:defRPr sz="1944">
                <a:latin typeface="Times New Roman"/>
                <a:ea typeface="Times New Roman"/>
                <a:cs typeface="Times New Roman"/>
                <a:sym typeface="Times New Roman"/>
              </a:defRPr>
            </a:pPr>
            <a:r>
              <a:t>Similar arguments can be made about the institutions view - how different in practice were English institutions from those found elsewhere? </a:t>
            </a:r>
          </a:p>
          <a:p>
            <a:pPr marL="194911" indent="-194911" defTabSz="370331">
              <a:spcBef>
                <a:spcPts val="900"/>
              </a:spcBef>
              <a:buSzPct val="100000"/>
              <a:buChar char="•"/>
              <a:defRPr sz="1944">
                <a:latin typeface="Times New Roman"/>
                <a:ea typeface="Times New Roman"/>
                <a:cs typeface="Times New Roman"/>
                <a:sym typeface="Times New Roman"/>
              </a:defRPr>
            </a:pPr>
            <a:r>
              <a:t>Ultimately, both institutions and the Scientific Revolution were probably important (and related), as may have been some of the other explanations outlined above. </a:t>
            </a:r>
          </a:p>
          <a:p>
            <a:pPr marL="194911" indent="-194911" defTabSz="370331">
              <a:spcBef>
                <a:spcPts val="900"/>
              </a:spcBef>
              <a:buSzPct val="100000"/>
              <a:buChar char="•"/>
              <a:defRPr sz="1944">
                <a:latin typeface="Times New Roman"/>
                <a:ea typeface="Times New Roman"/>
                <a:cs typeface="Times New Roman"/>
                <a:sym typeface="Times New Roman"/>
              </a:defRPr>
            </a:pPr>
            <a:r>
              <a:t>We can think of the beginning of sustained modern growth as a very unlikely event that - so to say - required all the holes in many pieces of Swiss cheese to align. Things oftentimes can go wrong many more ways than they can go right (entropy).</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Fundamental Explanations of the Industrial Revolution: Exampl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Fundamental Explanations of the Industrial Revolution: Examples</a:t>
            </a:r>
          </a:p>
        </p:txBody>
      </p:sp>
      <p:sp>
        <p:nvSpPr>
          <p:cNvPr id="22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225" name="Institutions: the Glorious Revolution led to the development of property rights and other institutions favoring growth.…"/>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38225" indent="-238225" defTabSz="452627">
              <a:spcBef>
                <a:spcPts val="1100"/>
              </a:spcBef>
              <a:buSzPct val="100000"/>
              <a:buChar char="•"/>
              <a:defRPr sz="2376">
                <a:latin typeface="Times New Roman"/>
                <a:ea typeface="Times New Roman"/>
                <a:cs typeface="Times New Roman"/>
                <a:sym typeface="Times New Roman"/>
              </a:defRPr>
            </a:pPr>
            <a:r>
              <a:rPr b="1"/>
              <a:t>Institutions</a:t>
            </a:r>
            <a:r>
              <a:t>: the Glorious Revolution led to the development of property rights and other institutions favoring growth. </a:t>
            </a:r>
          </a:p>
          <a:p>
            <a:pPr marL="238225" indent="-238225" defTabSz="452627">
              <a:spcBef>
                <a:spcPts val="1100"/>
              </a:spcBef>
              <a:buSzPct val="100000"/>
              <a:buChar char="•"/>
              <a:defRPr sz="2376">
                <a:latin typeface="Times New Roman"/>
                <a:ea typeface="Times New Roman"/>
                <a:cs typeface="Times New Roman"/>
                <a:sym typeface="Times New Roman"/>
              </a:defRPr>
            </a:pPr>
            <a:r>
              <a:rPr b="1"/>
              <a:t>Culture</a:t>
            </a:r>
            <a:r>
              <a:t>: differences in fertility regimes, marriage norms, religion, or attitudes towards scientific discovery made growth happen first in Western Europe. </a:t>
            </a:r>
          </a:p>
          <a:p>
            <a:pPr marL="238225" indent="-238225" defTabSz="452627">
              <a:spcBef>
                <a:spcPts val="1100"/>
              </a:spcBef>
              <a:buSzPct val="100000"/>
              <a:buChar char="•"/>
              <a:defRPr sz="2376">
                <a:latin typeface="Times New Roman"/>
                <a:ea typeface="Times New Roman"/>
                <a:cs typeface="Times New Roman"/>
                <a:sym typeface="Times New Roman"/>
              </a:defRPr>
            </a:pPr>
            <a:r>
              <a:rPr b="1"/>
              <a:t>Geography</a:t>
            </a:r>
            <a:r>
              <a:t>: the Industrial Revolution happened first in Britain because it had rich coal deposits, or extensive access to the Atlantic. </a:t>
            </a:r>
          </a:p>
          <a:p>
            <a:pPr marL="238225" indent="-238225" defTabSz="452627">
              <a:spcBef>
                <a:spcPts val="1100"/>
              </a:spcBef>
              <a:buSzPct val="100000"/>
              <a:buChar char="•"/>
              <a:defRPr sz="2376">
                <a:latin typeface="Times New Roman"/>
                <a:ea typeface="Times New Roman"/>
                <a:cs typeface="Times New Roman"/>
                <a:sym typeface="Times New Roman"/>
              </a:defRPr>
            </a:pPr>
            <a:r>
              <a:rPr b="1"/>
              <a:t>International</a:t>
            </a:r>
            <a:r>
              <a:t> factors: Britain was able to industrialize first because it benefited most from the slave trade. </a:t>
            </a:r>
          </a:p>
          <a:p>
            <a:pPr marL="238225" indent="-238225" defTabSz="452627">
              <a:spcBef>
                <a:spcPts val="1100"/>
              </a:spcBef>
              <a:buSzPct val="100000"/>
              <a:buChar char="•"/>
              <a:defRPr sz="2376">
                <a:latin typeface="Times New Roman"/>
                <a:ea typeface="Times New Roman"/>
                <a:cs typeface="Times New Roman"/>
                <a:sym typeface="Times New Roman"/>
              </a:defRPr>
            </a:pPr>
            <a:r>
              <a:rPr b="1"/>
              <a:t>Luck</a:t>
            </a:r>
            <a:r>
              <a:t> plus increasing returns: Britain hit the jackpot in discovering a few key inventions that in turn led to more technological progress. </a:t>
            </a:r>
            <a:b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Industrial Revolution: Coal and Wag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Industrial Revolution: Coal and Wages</a:t>
            </a:r>
          </a:p>
        </p:txBody>
      </p:sp>
      <p:sp>
        <p:nvSpPr>
          <p:cNvPr id="228" name="Robert C. Allen:Why the Industrial Revolution Was British…"/>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70331">
              <a:spcBef>
                <a:spcPts val="900"/>
              </a:spcBef>
              <a:buSzTx/>
              <a:buFontTx/>
              <a:buNone/>
              <a:defRPr sz="1944">
                <a:latin typeface="+mj-lt"/>
                <a:ea typeface="+mj-ea"/>
                <a:cs typeface="+mj-cs"/>
                <a:sym typeface="Helvetica"/>
              </a:defRPr>
            </a:pPr>
            <a:r>
              <a:rPr b="1"/>
              <a:t>Robert C. Allen:Why the Industrial Revolution Was British</a:t>
            </a:r>
          </a:p>
          <a:p>
            <a:pPr marL="194911" indent="-194911" defTabSz="370331">
              <a:spcBef>
                <a:spcPts val="900"/>
              </a:spcBef>
              <a:buFontTx/>
              <a:defRPr sz="1944">
                <a:latin typeface="Times New Roman"/>
                <a:ea typeface="Times New Roman"/>
                <a:cs typeface="Times New Roman"/>
                <a:sym typeface="Times New Roman"/>
              </a:defRPr>
            </a:pPr>
            <a:r>
              <a:t>Britain had a unique wage and price structure in the eighteenth century, and that structure is a key to explaining the inventions of the industrial revolution. </a:t>
            </a:r>
          </a:p>
          <a:p>
            <a:pPr marL="194911" indent="-194911" defTabSz="370331">
              <a:spcBef>
                <a:spcPts val="900"/>
              </a:spcBef>
              <a:buFontTx/>
              <a:defRPr sz="1944">
                <a:latin typeface="Times New Roman"/>
                <a:ea typeface="Times New Roman"/>
                <a:cs typeface="Times New Roman"/>
                <a:sym typeface="Times New Roman"/>
              </a:defRPr>
            </a:pPr>
            <a:r>
              <a:t>British wages were very high by international standards, and energy was very cheap. </a:t>
            </a:r>
          </a:p>
          <a:p>
            <a:pPr marL="194911" indent="-194911" defTabSz="370331">
              <a:spcBef>
                <a:spcPts val="900"/>
              </a:spcBef>
              <a:buFontTx/>
              <a:defRPr sz="1944">
                <a:latin typeface="Times New Roman"/>
                <a:ea typeface="Times New Roman"/>
                <a:cs typeface="Times New Roman"/>
                <a:sym typeface="Times New Roman"/>
              </a:defRPr>
            </a:pPr>
            <a:r>
              <a:t>This configuration led British firms to invent technologies that substituted capital and energy for labour. </a:t>
            </a:r>
          </a:p>
          <a:p>
            <a:pPr marL="194911" indent="-194911" defTabSz="370331">
              <a:spcBef>
                <a:spcPts val="900"/>
              </a:spcBef>
              <a:buFontTx/>
              <a:defRPr sz="1944">
                <a:latin typeface="Times New Roman"/>
                <a:ea typeface="Times New Roman"/>
                <a:cs typeface="Times New Roman"/>
                <a:sym typeface="Times New Roman"/>
              </a:defRPr>
            </a:pPr>
            <a:r>
              <a:t>High wages also increased the supply of technology by enabling British people to acquire education and training. </a:t>
            </a:r>
          </a:p>
          <a:p>
            <a:pPr marL="194911" indent="-194911" defTabSz="370331">
              <a:spcBef>
                <a:spcPts val="900"/>
              </a:spcBef>
              <a:buFontTx/>
              <a:defRPr sz="1944">
                <a:latin typeface="Times New Roman"/>
                <a:ea typeface="Times New Roman"/>
                <a:cs typeface="Times New Roman"/>
                <a:sym typeface="Times New Roman"/>
              </a:defRPr>
            </a:pPr>
            <a:r>
              <a:t>Britain’s wage and price structure was the result of the country’s success in international trade, and that owed much to mercantilism and imperialism. </a:t>
            </a:r>
          </a:p>
          <a:p>
            <a:pPr marL="194911" indent="-194911" defTabSz="370331">
              <a:spcBef>
                <a:spcPts val="900"/>
              </a:spcBef>
              <a:buFontTx/>
              <a:defRPr sz="1944">
                <a:latin typeface="Times New Roman"/>
                <a:ea typeface="Times New Roman"/>
                <a:cs typeface="Times New Roman"/>
                <a:sym typeface="Times New Roman"/>
              </a:defRPr>
            </a:pPr>
            <a:r>
              <a:t>When technology was first invented, it was only profitable to use it in Britain.</a:t>
            </a:r>
          </a:p>
          <a:p>
            <a:pPr marL="194911" indent="-194911" defTabSz="370331">
              <a:spcBef>
                <a:spcPts val="900"/>
              </a:spcBef>
              <a:buFontTx/>
              <a:defRPr sz="1944">
                <a:latin typeface="Times New Roman"/>
                <a:ea typeface="Times New Roman"/>
                <a:cs typeface="Times New Roman"/>
                <a:sym typeface="Times New Roman"/>
              </a:defRPr>
            </a:pPr>
            <a:r>
              <a:t>Eventually it was improved enough that it became cost-effective abroad. When the ‘tipping point’ occurred, foreign countries adopted the technology in its most advanced form…”</a:t>
            </a:r>
          </a:p>
        </p:txBody>
      </p:sp>
      <p:sp>
        <p:nvSpPr>
          <p:cNvPr id="229" name="10:00-10:1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10:00-10:10</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2" name="“Subsistence Basket” Wages"/>
          <p:cNvSpPr txBox="1"/>
          <p:nvPr>
            <p:ph type="title" idx="4294967295"/>
          </p:nvPr>
        </p:nvSpPr>
        <p:spPr>
          <a:xfrm>
            <a:off x="457200" y="-1"/>
            <a:ext cx="8229600" cy="1508126"/>
          </a:xfrm>
          <a:prstGeom prst="rect">
            <a:avLst/>
          </a:prstGeom>
        </p:spPr>
        <p:txBody>
          <a:bodyPr>
            <a:normAutofit fontScale="100000" lnSpcReduction="0"/>
          </a:bodyPr>
          <a:lstStyle>
            <a:lvl1pPr defTabSz="416052">
              <a:defRPr sz="5460">
                <a:solidFill>
                  <a:srgbClr val="000080"/>
                </a:solidFill>
              </a:defRPr>
            </a:lvl1pPr>
          </a:lstStyle>
          <a:p>
            <a:pPr/>
            <a:r>
              <a:t>“Subsistence Basket” Wages</a:t>
            </a:r>
          </a:p>
        </p:txBody>
      </p:sp>
      <p:sp>
        <p:nvSpPr>
          <p:cNvPr id="233" name="But this is an input rather than an output to the process of generating modern economic growth…"/>
          <p:cNvSpPr txBox="1"/>
          <p:nvPr>
            <p:ph type="body" idx="4294967295"/>
          </p:nvPr>
        </p:nvSpPr>
        <p:spPr>
          <a:xfrm>
            <a:off x="457200" y="1600200"/>
            <a:ext cx="8229600" cy="4655195"/>
          </a:xfrm>
          <a:prstGeom prst="rect">
            <a:avLst/>
          </a:prstGeom>
        </p:spPr>
        <p:txBody>
          <a:bodyPr>
            <a:normAutofit fontScale="100000" lnSpcReduction="0"/>
          </a:bodyPr>
          <a:lstStyle>
            <a:lvl1pPr marL="342899" indent="-342899">
              <a:defRPr sz="1800"/>
            </a:lvl1pPr>
          </a:lstStyle>
          <a:p>
            <a:pPr/>
            <a:r>
              <a:t>But this is an input rather than an output to the process of generating modern economic growth…</a:t>
            </a:r>
          </a:p>
        </p:txBody>
      </p:sp>
      <p:pic>
        <p:nvPicPr>
          <p:cNvPr id="234" name="Subsistence_Ratios_for_Laborers.png" descr="Subsistence_Ratios_for_Laborers.png"/>
          <p:cNvPicPr>
            <a:picLocks noChangeAspect="0"/>
          </p:cNvPicPr>
          <p:nvPr/>
        </p:nvPicPr>
        <p:blipFill>
          <a:blip r:embed="rId2">
            <a:extLst/>
          </a:blip>
          <a:stretch>
            <a:fillRect/>
          </a:stretch>
        </p:blipFill>
        <p:spPr>
          <a:xfrm>
            <a:off x="457200" y="2355618"/>
            <a:ext cx="8229600" cy="3899778"/>
          </a:xfrm>
          <a:prstGeom prst="rect">
            <a:avLst/>
          </a:prstGeom>
          <a:ln w="12700">
            <a:miter lim="400000"/>
          </a:ln>
        </p:spPr>
      </p:pic>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Robert Allen: Rule, Brittania!"/>
          <p:cNvSpPr txBox="1"/>
          <p:nvPr>
            <p:ph type="title" idx="4294967295"/>
          </p:nvPr>
        </p:nvSpPr>
        <p:spPr>
          <a:xfrm>
            <a:off x="457200" y="-111471"/>
            <a:ext cx="8229600" cy="1529109"/>
          </a:xfrm>
          <a:prstGeom prst="rect">
            <a:avLst/>
          </a:prstGeom>
        </p:spPr>
        <p:txBody>
          <a:bodyPr>
            <a:normAutofit fontScale="100000" lnSpcReduction="0"/>
          </a:bodyPr>
          <a:lstStyle>
            <a:lvl1pPr>
              <a:defRPr sz="4400">
                <a:solidFill>
                  <a:srgbClr val="000000"/>
                </a:solidFill>
              </a:defRPr>
            </a:lvl1pPr>
          </a:lstStyle>
          <a:p>
            <a:pPr/>
            <a:r>
              <a:t>Robert Allen: Rule, Brittania!</a:t>
            </a:r>
          </a:p>
        </p:txBody>
      </p:sp>
      <p:sp>
        <p:nvSpPr>
          <p:cNvPr id="237" name="Britain had uniquely high real wages…"/>
          <p:cNvSpPr txBox="1"/>
          <p:nvPr>
            <p:ph type="body" sz="half" idx="4294967295"/>
          </p:nvPr>
        </p:nvSpPr>
        <p:spPr>
          <a:xfrm>
            <a:off x="457200" y="1417637"/>
            <a:ext cx="3149600" cy="5080001"/>
          </a:xfrm>
          <a:prstGeom prst="rect">
            <a:avLst/>
          </a:prstGeom>
        </p:spPr>
        <p:txBody>
          <a:bodyPr>
            <a:normAutofit fontScale="100000" lnSpcReduction="0"/>
          </a:bodyPr>
          <a:lstStyle/>
          <a:p>
            <a:pPr marL="267461" indent="-267461" defTabSz="356615">
              <a:lnSpc>
                <a:spcPct val="80000"/>
              </a:lnSpc>
              <a:spcBef>
                <a:spcPts val="500"/>
              </a:spcBef>
              <a:defRPr sz="2496"/>
            </a:pPr>
            <a:r>
              <a:t>Britain had uniquely high real wages</a:t>
            </a:r>
          </a:p>
          <a:p>
            <a:pPr lvl="1" marL="624077" indent="-267461" defTabSz="356615">
              <a:lnSpc>
                <a:spcPct val="80000"/>
              </a:lnSpc>
              <a:spcBef>
                <a:spcPts val="500"/>
              </a:spcBef>
              <a:buChar char="•"/>
              <a:defRPr sz="2496"/>
            </a:pPr>
            <a:r>
              <a:t>Why? Northwest European marriage pattern?</a:t>
            </a:r>
          </a:p>
          <a:p>
            <a:pPr lvl="1" marL="624077" indent="-267461" defTabSz="356615">
              <a:lnSpc>
                <a:spcPct val="80000"/>
              </a:lnSpc>
              <a:spcBef>
                <a:spcPts val="500"/>
              </a:spcBef>
              <a:buChar char="•"/>
              <a:defRPr sz="2496"/>
            </a:pPr>
            <a:r>
              <a:t>Why? Yeoman smallholder legacy of the Bubonic Plague?</a:t>
            </a:r>
          </a:p>
          <a:p>
            <a:pPr lvl="1" marL="624077" indent="-267461" defTabSz="356615">
              <a:lnSpc>
                <a:spcPct val="80000"/>
              </a:lnSpc>
              <a:spcBef>
                <a:spcPts val="500"/>
              </a:spcBef>
              <a:buChar char="•"/>
              <a:defRPr sz="2496"/>
            </a:pPr>
            <a:r>
              <a:t>Why? The British navy and the British empire and the fiscal-military state?</a:t>
            </a:r>
          </a:p>
        </p:txBody>
      </p:sp>
      <p:pic>
        <p:nvPicPr>
          <p:cNvPr id="238" name="Subsistence_Ratios_for_Laborers.png" descr="Subsistence_Ratios_for_Laborers.png"/>
          <p:cNvPicPr>
            <a:picLocks noChangeAspect="0"/>
          </p:cNvPicPr>
          <p:nvPr/>
        </p:nvPicPr>
        <p:blipFill>
          <a:blip r:embed="rId2">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Rule, Brittania! II"/>
          <p:cNvSpPr txBox="1"/>
          <p:nvPr>
            <p:ph type="title" idx="4294967295"/>
          </p:nvPr>
        </p:nvSpPr>
        <p:spPr>
          <a:xfrm>
            <a:off x="457200" y="0"/>
            <a:ext cx="8229600" cy="1417638"/>
          </a:xfrm>
          <a:prstGeom prst="rect">
            <a:avLst/>
          </a:prstGeom>
        </p:spPr>
        <p:txBody>
          <a:bodyPr>
            <a:normAutofit fontScale="100000" lnSpcReduction="0"/>
          </a:bodyPr>
          <a:lstStyle>
            <a:lvl1pPr>
              <a:defRPr sz="8000">
                <a:solidFill>
                  <a:srgbClr val="000080"/>
                </a:solidFill>
              </a:defRPr>
            </a:lvl1pPr>
          </a:lstStyle>
          <a:p>
            <a:pPr/>
            <a:r>
              <a:t>Rule, Brittania! II</a:t>
            </a:r>
          </a:p>
        </p:txBody>
      </p:sp>
      <p:sp>
        <p:nvSpPr>
          <p:cNvPr id="241" name="Britain—not London so much as Newcastle, and Manchester—had a uniquely cheap real price of energy…"/>
          <p:cNvSpPr txBox="1"/>
          <p:nvPr>
            <p:ph type="body" sz="half" idx="4294967295"/>
          </p:nvPr>
        </p:nvSpPr>
        <p:spPr>
          <a:xfrm>
            <a:off x="457200" y="1417637"/>
            <a:ext cx="3149600" cy="5080001"/>
          </a:xfrm>
          <a:prstGeom prst="rect">
            <a:avLst/>
          </a:prstGeom>
        </p:spPr>
        <p:txBody>
          <a:bodyPr>
            <a:normAutofit fontScale="100000" lnSpcReduction="0"/>
          </a:bodyPr>
          <a:lstStyle/>
          <a:p>
            <a:pPr marL="222884" indent="-222884" defTabSz="297179">
              <a:lnSpc>
                <a:spcPct val="80000"/>
              </a:lnSpc>
              <a:spcBef>
                <a:spcPts val="400"/>
              </a:spcBef>
              <a:defRPr sz="2080"/>
            </a:pPr>
            <a:r>
              <a:t>Britain—not London so much as Newcastle, and Manchester—had a uniquely cheap real price of energy</a:t>
            </a:r>
          </a:p>
          <a:p>
            <a:pPr marL="222884" indent="-222884" defTabSz="297179">
              <a:lnSpc>
                <a:spcPct val="80000"/>
              </a:lnSpc>
              <a:spcBef>
                <a:spcPts val="400"/>
              </a:spcBef>
              <a:defRPr sz="2080"/>
            </a:pPr>
            <a:r>
              <a:t>Why? Coal at the surface?</a:t>
            </a:r>
          </a:p>
          <a:p>
            <a:pPr marL="222884" indent="-222884" defTabSz="297179">
              <a:lnSpc>
                <a:spcPct val="80000"/>
              </a:lnSpc>
              <a:spcBef>
                <a:spcPts val="400"/>
              </a:spcBef>
              <a:defRPr sz="2080"/>
            </a:pPr>
            <a:r>
              <a:t>Why? Coal on navigable water?</a:t>
            </a:r>
          </a:p>
          <a:p>
            <a:pPr marL="222884" indent="-222884" defTabSz="297179">
              <a:lnSpc>
                <a:spcPct val="80000"/>
              </a:lnSpc>
              <a:spcBef>
                <a:spcPts val="400"/>
              </a:spcBef>
              <a:defRPr sz="2080"/>
            </a:pPr>
            <a:r>
              <a:t>Why? Wet coal mines?</a:t>
            </a:r>
          </a:p>
          <a:p>
            <a:pPr marL="222884" indent="-222884" defTabSz="297179">
              <a:lnSpc>
                <a:spcPct val="80000"/>
              </a:lnSpc>
              <a:spcBef>
                <a:spcPts val="400"/>
              </a:spcBef>
              <a:defRPr sz="2080"/>
            </a:pPr>
            <a:r>
              <a:t>Only in Britain would the first generation of steam engines be both (a) useful and (b) profitable</a:t>
            </a:r>
          </a:p>
          <a:p>
            <a:pPr marL="222884" indent="-222884" defTabSz="297179">
              <a:lnSpc>
                <a:spcPct val="80000"/>
              </a:lnSpc>
              <a:spcBef>
                <a:spcPts val="400"/>
              </a:spcBef>
              <a:defRPr sz="2080"/>
            </a:pPr>
            <a:r>
              <a:t>Eighteenth-century Lancashire the only escape from Malthusian agrarian poverty</a:t>
            </a:r>
          </a:p>
        </p:txBody>
      </p:sp>
      <p:pic>
        <p:nvPicPr>
          <p:cNvPr id="242" name="onlinelibrary_wiley_com_store_10_1111_j_1468-0289_2010_00532_x_asset_j_1468-0289_2010_00532_x_pdf_jsessionid_1C827982CF103D2075036A1E8416FE4D_f02t02_v_1_t_ijx6j95u_s_cfe3647ba86f1d6094aecabeb76eded1483e1a8f.png" descr="onlinelibrary_wiley_com_store_10_1111_j_1468-0289_2010_00532_x_asset_j_1468-0289_2010_00532_x_pdf_jsessionid_1C827982CF103D2075036A1E8416FE4D_f02t02_v_1_t_ijx6j95u_s_cfe3647ba86f1d6094aecabeb76eded1483e1a8f.png"/>
          <p:cNvPicPr>
            <a:picLocks noChangeAspect="0"/>
          </p:cNvPicPr>
          <p:nvPr/>
        </p:nvPicPr>
        <p:blipFill>
          <a:blip r:embed="rId2">
            <a:extLst/>
          </a:blip>
          <a:stretch>
            <a:fillRect/>
          </a:stretch>
        </p:blipFill>
        <p:spPr>
          <a:xfrm>
            <a:off x="3606799" y="1292804"/>
            <a:ext cx="5080001" cy="5080002"/>
          </a:xfrm>
          <a:prstGeom prst="rect">
            <a:avLst/>
          </a:prstGeom>
          <a:ln w="12700">
            <a:miter lim="400000"/>
          </a:ln>
        </p:spPr>
      </p:pic>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245" name="Peter Temin.  1997, “Two Views of the British Industrial Revolution,”  Journal of Economic History 57 (March), pp.63–82.  www.jstor.org/stable/pdfplus/2951107.pdf . The Issue:"/>
          <p:cNvSpPr txBox="1"/>
          <p:nvPr>
            <p:ph type="body" sz="quarter" idx="4294967295"/>
          </p:nvPr>
        </p:nvSpPr>
        <p:spPr>
          <a:xfrm>
            <a:off x="457200" y="1600200"/>
            <a:ext cx="8229600" cy="854211"/>
          </a:xfrm>
          <a:prstGeom prst="rect">
            <a:avLst/>
          </a:prstGeom>
        </p:spPr>
        <p:txBody>
          <a:bodyPr>
            <a:normAutofit fontScale="100000" lnSpcReduction="0"/>
          </a:bodyPr>
          <a:lstStyle/>
          <a:p>
            <a:pPr marL="0" indent="0" defTabSz="448055">
              <a:buSzTx/>
              <a:buFontTx/>
              <a:buNone/>
              <a:defRPr sz="1764"/>
            </a:pPr>
            <a:r>
              <a:t>Peter Temin.  1997, “Two Views of the British Industrial Revolution,”  Journal of Economic History 57 (March), pp.63–82.  </a:t>
            </a:r>
            <a:r>
              <a:rPr u="sng">
                <a:solidFill>
                  <a:srgbClr val="0000FF"/>
                </a:solidFill>
                <a:uFill>
                  <a:solidFill>
                    <a:srgbClr val="0000FF"/>
                  </a:solidFill>
                </a:uFill>
                <a:hlinkClick r:id="rId2" invalidUrl="" action="" tgtFrame="" tooltip="" history="1" highlightClick="0" endSnd="0"/>
              </a:rPr>
              <a:t>www.jstor.org/stable/pdfplus/2951107.pdf</a:t>
            </a:r>
            <a:r>
              <a:t> . The Issue:</a:t>
            </a:r>
          </a:p>
        </p:txBody>
      </p:sp>
      <p:pic>
        <p:nvPicPr>
          <p:cNvPr id="246" name="Image" descr="Image"/>
          <p:cNvPicPr>
            <a:picLocks noChangeAspect="1"/>
          </p:cNvPicPr>
          <p:nvPr/>
        </p:nvPicPr>
        <p:blipFill>
          <a:blip r:embed="rId3">
            <a:extLst/>
          </a:blip>
          <a:stretch>
            <a:fillRect/>
          </a:stretch>
        </p:blipFill>
        <p:spPr>
          <a:xfrm>
            <a:off x="687156" y="2345341"/>
            <a:ext cx="7613279" cy="3910055"/>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 name="Adam Smith Had No Clue…"/>
          <p:cNvSpPr txBox="1"/>
          <p:nvPr>
            <p:ph type="title" idx="4294967295"/>
          </p:nvPr>
        </p:nvSpPr>
        <p:spPr>
          <a:xfrm>
            <a:off x="457200" y="-1"/>
            <a:ext cx="8255000" cy="1270001"/>
          </a:xfrm>
          <a:prstGeom prst="rect">
            <a:avLst/>
          </a:prstGeom>
        </p:spPr>
        <p:txBody>
          <a:bodyPr>
            <a:normAutofit fontScale="100000" lnSpcReduction="0"/>
          </a:bodyPr>
          <a:lstStyle>
            <a:lvl1pPr defTabSz="438911">
              <a:defRPr sz="5760"/>
            </a:lvl1pPr>
          </a:lstStyle>
          <a:p>
            <a:pPr/>
            <a:r>
              <a:t>Adam Smith Had No Clue…</a:t>
            </a:r>
          </a:p>
        </p:txBody>
      </p:sp>
      <p:sp>
        <p:nvSpPr>
          <p:cNvPr id="52" name="We have market economies throughout Eurasia, at least—i.e., places where becoming a merchant drawing on sophisticated artisanal producers is a road to wealth, even if not the road……"/>
          <p:cNvSpPr txBox="1"/>
          <p:nvPr>
            <p:ph type="body" sz="half" idx="4294967295"/>
          </p:nvPr>
        </p:nvSpPr>
        <p:spPr>
          <a:xfrm>
            <a:off x="457200" y="1270000"/>
            <a:ext cx="8396065" cy="2282353"/>
          </a:xfrm>
          <a:prstGeom prst="rect">
            <a:avLst/>
          </a:prstGeom>
        </p:spPr>
        <p:txBody>
          <a:bodyPr>
            <a:normAutofit fontScale="100000" lnSpcReduction="0"/>
          </a:bodyPr>
          <a:lstStyle/>
          <a:p>
            <a:pPr marL="168020" indent="-168020" defTabSz="224027">
              <a:spcBef>
                <a:spcPts val="500"/>
              </a:spcBef>
              <a:defRPr sz="1176">
                <a:latin typeface="Times New Roman"/>
                <a:ea typeface="Times New Roman"/>
                <a:cs typeface="Times New Roman"/>
                <a:sym typeface="Times New Roman"/>
              </a:defRPr>
            </a:pPr>
            <a:r>
              <a:t>We have market economies throughout Eurasia, at least—i.e., places where becoming a merchant drawing on sophisticated artisanal producers is a road to wealth, even if not </a:t>
            </a:r>
            <a:r>
              <a:rPr i="1"/>
              <a:t>the</a:t>
            </a:r>
            <a:r>
              <a:t> road…</a:t>
            </a:r>
          </a:p>
          <a:p>
            <a:pPr marL="168020" indent="-168020" defTabSz="224027">
              <a:spcBef>
                <a:spcPts val="500"/>
              </a:spcBef>
              <a:defRPr sz="1176">
                <a:latin typeface="Times New Roman"/>
                <a:ea typeface="Times New Roman"/>
                <a:cs typeface="Times New Roman"/>
                <a:sym typeface="Times New Roman"/>
              </a:defRPr>
            </a:pPr>
            <a:r>
              <a:t>We have governments smart enough—or constrained enough—not to kill the goose that lays the golden eggs, at least not quickly…</a:t>
            </a:r>
          </a:p>
          <a:p>
            <a:pPr marL="168020" indent="-168020" defTabSz="224027">
              <a:spcBef>
                <a:spcPts val="500"/>
              </a:spcBef>
              <a:defRPr sz="1176">
                <a:latin typeface="Times New Roman"/>
                <a:ea typeface="Times New Roman"/>
                <a:cs typeface="Times New Roman"/>
                <a:sym typeface="Times New Roman"/>
              </a:defRPr>
            </a:pPr>
            <a:r>
              <a:t>We have what looks like worldwide growth at a faster pace after 1500—one that calls forth a demographic response…</a:t>
            </a:r>
          </a:p>
          <a:p>
            <a:pPr lvl="1" marL="392048" indent="-168020" defTabSz="224027">
              <a:spcBef>
                <a:spcPts val="500"/>
              </a:spcBef>
              <a:buChar char="•"/>
              <a:defRPr sz="1176">
                <a:latin typeface="Times New Roman"/>
                <a:ea typeface="Times New Roman"/>
                <a:cs typeface="Times New Roman"/>
                <a:sym typeface="Times New Roman"/>
              </a:defRPr>
            </a:pPr>
            <a:r>
              <a:t>Commercial Revolution sees shared global prosperity—but with Atlantic Europe grabbing the lion’s share primarily via empire…</a:t>
            </a:r>
          </a:p>
          <a:p>
            <a:pPr marL="168020" indent="-168020" defTabSz="224027">
              <a:spcBef>
                <a:spcPts val="500"/>
              </a:spcBef>
              <a:defRPr sz="1176">
                <a:latin typeface="Times New Roman"/>
                <a:ea typeface="Times New Roman"/>
                <a:cs typeface="Times New Roman"/>
                <a:sym typeface="Times New Roman"/>
              </a:defRPr>
            </a:pPr>
            <a:r>
              <a:t>Post-1770 in the North Atlantic we have growth that outruns any possible demographic response, and triggers the demographic transition…</a:t>
            </a:r>
          </a:p>
          <a:p>
            <a:pPr marL="168020" indent="-168020" defTabSz="224027">
              <a:spcBef>
                <a:spcPts val="500"/>
              </a:spcBef>
              <a:defRPr sz="1176">
                <a:latin typeface="Times New Roman"/>
                <a:ea typeface="Times New Roman"/>
                <a:cs typeface="Times New Roman"/>
                <a:sym typeface="Times New Roman"/>
              </a:defRPr>
            </a:pPr>
            <a:r>
              <a:t>Why? And how?</a:t>
            </a:r>
          </a:p>
          <a:p>
            <a:pPr lvl="1" marL="392048" indent="-168020" defTabSz="224027">
              <a:spcBef>
                <a:spcPts val="500"/>
              </a:spcBef>
              <a:buChar char="•"/>
              <a:defRPr sz="1176">
                <a:latin typeface="Times New Roman"/>
                <a:ea typeface="Times New Roman"/>
                <a:cs typeface="Times New Roman"/>
                <a:sym typeface="Times New Roman"/>
              </a:defRPr>
            </a:pPr>
            <a:r>
              <a:t>Post-1870 we have a further acceleration to modern economic growth…</a:t>
            </a:r>
          </a:p>
        </p:txBody>
      </p:sp>
      <p:sp>
        <p:nvSpPr>
          <p:cNvPr id="53" name="9:50-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9:50-10:00</a:t>
            </a:r>
          </a:p>
        </p:txBody>
      </p:sp>
      <p:pic>
        <p:nvPicPr>
          <p:cNvPr id="54" name="Screen Shot 2020-02-18 at 9.00.59 AM.png" descr="Screen Shot 2020-02-18 at 9.00.59 AM.png"/>
          <p:cNvPicPr>
            <a:picLocks noChangeAspect="0"/>
          </p:cNvPicPr>
          <p:nvPr/>
        </p:nvPicPr>
        <p:blipFill>
          <a:blip r:embed="rId2">
            <a:extLst/>
          </a:blip>
          <a:stretch>
            <a:fillRect/>
          </a:stretch>
        </p:blipFill>
        <p:spPr>
          <a:xfrm>
            <a:off x="277663" y="3552352"/>
            <a:ext cx="4152540" cy="2934809"/>
          </a:xfrm>
          <a:prstGeom prst="rect">
            <a:avLst/>
          </a:prstGeom>
          <a:ln w="12700">
            <a:miter lim="400000"/>
          </a:ln>
        </p:spPr>
      </p:pic>
      <p:pic>
        <p:nvPicPr>
          <p:cNvPr id="55" name="Image" descr="Image"/>
          <p:cNvPicPr>
            <a:picLocks noChangeAspect="0"/>
          </p:cNvPicPr>
          <p:nvPr/>
        </p:nvPicPr>
        <p:blipFill>
          <a:blip r:embed="rId3">
            <a:extLst/>
          </a:blip>
          <a:stretch>
            <a:fillRect/>
          </a:stretch>
        </p:blipFill>
        <p:spPr>
          <a:xfrm>
            <a:off x="4526447" y="3553646"/>
            <a:ext cx="4323717" cy="2933514"/>
          </a:xfrm>
          <a:prstGeom prst="rect">
            <a:avLst/>
          </a:prstGeom>
          <a:ln w="12700">
            <a:miter lim="400000"/>
          </a:ln>
        </p:spPr>
      </p:pic>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249" name="Peter Temin.  1997, “Two Views of the British Industrial Revolution,”  Journal of Economic History 57 (March), pp.63–82.  www.jstor.org/stable/pdfplus/2951107.pdf"/>
          <p:cNvSpPr txBox="1"/>
          <p:nvPr>
            <p:ph type="body" idx="4294967295"/>
          </p:nvPr>
        </p:nvSpPr>
        <p:spPr>
          <a:xfrm>
            <a:off x="457200" y="1600200"/>
            <a:ext cx="8229600" cy="4655195"/>
          </a:xfrm>
          <a:prstGeom prst="rect">
            <a:avLst/>
          </a:prstGeom>
        </p:spPr>
        <p:txBody>
          <a:bodyPr>
            <a:normAutofit fontScale="100000" lnSpcReduction="0"/>
          </a:bodyPr>
          <a:lstStyle/>
          <a:p>
            <a:pPr marL="0" indent="0">
              <a:buSzTx/>
              <a:buFontTx/>
              <a:buNone/>
              <a:defRPr sz="1800"/>
            </a:pPr>
            <a:r>
              <a:t>Peter Temin.  1997, “Two Views of the British Industrial Revolution,”  Journal of Economic History 57 (March), pp.63–82.  </a:t>
            </a:r>
            <a:r>
              <a:rPr u="sng">
                <a:solidFill>
                  <a:srgbClr val="0000FF"/>
                </a:solidFill>
                <a:uFill>
                  <a:solidFill>
                    <a:srgbClr val="0000FF"/>
                  </a:solidFill>
                </a:uFill>
                <a:hlinkClick r:id="rId2" invalidUrl="" action="" tgtFrame="" tooltip="" history="1" highlightClick="0" endSnd="0"/>
              </a:rPr>
              <a:t>www.jstor.org/stable/pdfplus/2951107.pdf</a:t>
            </a:r>
            <a:r>
              <a:t> </a:t>
            </a:r>
          </a:p>
        </p:txBody>
      </p:sp>
      <p:pic>
        <p:nvPicPr>
          <p:cNvPr id="250" name="Exports.png" descr="Exports.png"/>
          <p:cNvPicPr>
            <a:picLocks noChangeAspect="0"/>
          </p:cNvPicPr>
          <p:nvPr/>
        </p:nvPicPr>
        <p:blipFill>
          <a:blip r:embed="rId3">
            <a:extLst/>
          </a:blip>
          <a:stretch>
            <a:fillRect/>
          </a:stretch>
        </p:blipFill>
        <p:spPr>
          <a:xfrm>
            <a:off x="457200" y="2262579"/>
            <a:ext cx="8229600" cy="3992817"/>
          </a:xfrm>
          <a:prstGeom prst="rect">
            <a:avLst/>
          </a:prstGeom>
          <a:ln w="12700">
            <a:miter lim="400000"/>
          </a:ln>
        </p:spPr>
      </p:pic>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253" name="“There was, as noted for exports in Table 4, little variation in the composition of British imports over the first half of the nineteenth century….…"/>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“There was, as noted for exports in Table 4, little variation in the composition of British imports over the first half of the nineteenth century…. </a:t>
            </a:r>
          </a:p>
          <a:p>
            <a:pPr marL="342899" indent="-342899">
              <a:defRPr sz="1800"/>
            </a:pPr>
            <a:r>
              <a:t>“Britain maintained a clear comparative advantage in a wide variety of manufacturing industries throughout the first half of the nineteenth century. They held their own in the face of the spectacular growth of cotton-textile exports during those years. There is no hint that these other commodities were being pushed off the list of exports by the growth of cotton exports…. </a:t>
            </a:r>
          </a:p>
          <a:p>
            <a:pPr marL="342899" indent="-342899">
              <a:defRPr sz="1800"/>
            </a:pPr>
            <a:r>
              <a:t>“There is an exception that proves the rule… watches and clocks. As Landes noted in his book on that industry, the English clockmakers and watchmakers were falling behind their continental competitors in the nineteenth century. Productivity stagnated in this industry, and it had become an import industry by midcentury. </a:t>
            </a:r>
          </a:p>
          <a:p>
            <a:pPr marL="342899" indent="-342899">
              <a:defRPr sz="1800"/>
            </a:pPr>
            <a:r>
              <a:t>“The export of most other manufactures, however, was continuing merrily along. The lesson of the constant rank order of these exports is that the various industries were keeping pace with each other…”</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256" name="Temin seeks to investigate whether the “narrow front“ coal and steam and textiles and iron interpretation of the British Industrial Revolution fits the historical facts better or worse than the “broad front“ innovative society and economy interpretation.…"/>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Temin seeks to investigate whether the “narrow front“ coal and steam and textiles and iron interpretation of the British Industrial Revolution fits the historical facts better or worse than the “broad front“ innovative society and economy interpretation.</a:t>
            </a:r>
          </a:p>
          <a:p>
            <a:pPr marL="342899" indent="-342899">
              <a:defRPr sz="1800"/>
            </a:pPr>
            <a:r>
              <a:t>Temin aims to use the Ricardian theory of trade and revealed comparative advantage To shed insights into changes in industry-level productivity over the course of the Industrial Revolution.</a:t>
            </a:r>
          </a:p>
          <a:p>
            <a:pPr marL="342899" indent="-342899">
              <a:defRPr sz="1800"/>
            </a:pPr>
            <a:r>
              <a:t>He finds essentially no change in the set of commodities that Britain exports and imports across the Industrial Revolution.</a:t>
            </a:r>
          </a:p>
          <a:p>
            <a:pPr marL="342899" indent="-342899">
              <a:defRPr sz="1800"/>
            </a:pPr>
            <a:r>
              <a:t>He claims that this decisively answers the question in favor of the “broad front” interpretation.</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259" name="Why might he be wrong?"/>
          <p:cNvSpPr txBox="1"/>
          <p:nvPr>
            <p:ph type="body" idx="4294967295"/>
          </p:nvPr>
        </p:nvSpPr>
        <p:spPr>
          <a:xfrm>
            <a:off x="457200" y="1600200"/>
            <a:ext cx="8229600" cy="4655195"/>
          </a:xfrm>
          <a:prstGeom prst="rect">
            <a:avLst/>
          </a:prstGeom>
        </p:spPr>
        <p:txBody>
          <a:bodyPr>
            <a:normAutofit fontScale="100000" lnSpcReduction="0"/>
          </a:bodyPr>
          <a:lstStyle>
            <a:lvl1pPr marL="342899" indent="-342899">
              <a:defRPr sz="1800"/>
            </a:lvl1pPr>
          </a:lstStyle>
          <a:p>
            <a:pPr/>
            <a:r>
              <a:t>Why might he be wrong?</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262" name="Why might he be wrong?…"/>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Why might he be wrong?</a:t>
            </a:r>
          </a:p>
          <a:p>
            <a:pPr lvl="1" marL="800099" indent="-342899">
              <a:buChar char="•"/>
              <a:defRPr sz="1800"/>
            </a:pPr>
            <a:r>
              <a:t> Capital outflows…</a:t>
            </a:r>
          </a:p>
          <a:p>
            <a:pPr lvl="1" marL="800099" indent="-342899">
              <a:buChar char="•"/>
              <a:defRPr sz="1800"/>
            </a:pPr>
            <a:r>
              <a:t>Improvements abroad in agriculture etc.</a:t>
            </a:r>
          </a:p>
          <a:p>
            <a:pPr lvl="1" marL="800099" indent="-342899">
              <a:buChar char="•"/>
              <a:defRPr sz="1800"/>
            </a:pPr>
            <a:r>
              <a:t>Changes in relative prices…</a:t>
            </a:r>
          </a:p>
          <a:p>
            <a:pPr lvl="2" marL="1257299" indent="-342899">
              <a:defRPr sz="1800"/>
            </a:pPr>
            <a:r>
              <a:t>Especially cotton...</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pic>
        <p:nvPicPr>
          <p:cNvPr id="265" name="Image" descr="Image"/>
          <p:cNvPicPr>
            <a:picLocks noChangeAspect="1"/>
          </p:cNvPicPr>
          <p:nvPr/>
        </p:nvPicPr>
        <p:blipFill>
          <a:blip r:embed="rId2">
            <a:extLst/>
          </a:blip>
          <a:stretch>
            <a:fillRect/>
          </a:stretch>
        </p:blipFill>
        <p:spPr>
          <a:xfrm>
            <a:off x="457200" y="1508125"/>
            <a:ext cx="4738323" cy="5082360"/>
          </a:xfrm>
          <a:prstGeom prst="rect">
            <a:avLst/>
          </a:prstGeom>
          <a:ln w="12700">
            <a:miter lim="400000"/>
          </a:ln>
        </p:spPr>
      </p:pic>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pic>
        <p:nvPicPr>
          <p:cNvPr id="268" name="Image" descr="Image"/>
          <p:cNvPicPr>
            <a:picLocks noChangeAspect="1"/>
          </p:cNvPicPr>
          <p:nvPr/>
        </p:nvPicPr>
        <p:blipFill>
          <a:blip r:embed="rId2">
            <a:extLst/>
          </a:blip>
          <a:stretch>
            <a:fillRect/>
          </a:stretch>
        </p:blipFill>
        <p:spPr>
          <a:xfrm>
            <a:off x="354736" y="1508125"/>
            <a:ext cx="4095963" cy="4824905"/>
          </a:xfrm>
          <a:prstGeom prst="rect">
            <a:avLst/>
          </a:prstGeom>
          <a:ln w="12700">
            <a:miter lim="400000"/>
          </a:ln>
        </p:spPr>
      </p:pic>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pic>
        <p:nvPicPr>
          <p:cNvPr id="271" name="Image" descr="Image"/>
          <p:cNvPicPr>
            <a:picLocks noChangeAspect="1"/>
          </p:cNvPicPr>
          <p:nvPr/>
        </p:nvPicPr>
        <p:blipFill>
          <a:blip r:embed="rId2">
            <a:extLst/>
          </a:blip>
          <a:stretch>
            <a:fillRect/>
          </a:stretch>
        </p:blipFill>
        <p:spPr>
          <a:xfrm>
            <a:off x="1630285" y="1508125"/>
            <a:ext cx="5823876" cy="5253641"/>
          </a:xfrm>
          <a:prstGeom prst="rect">
            <a:avLst/>
          </a:prstGeom>
          <a:ln w="12700">
            <a:miter lim="400000"/>
          </a:ln>
        </p:spPr>
      </p:pic>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The Industrial Revolution:…"/>
          <p:cNvSpPr txBox="1"/>
          <p:nvPr>
            <p:ph type="body" sz="half" idx="4294967295"/>
          </p:nvPr>
        </p:nvSpPr>
        <p:spPr>
          <a:xfrm>
            <a:off x="277663" y="1267122"/>
            <a:ext cx="8572501" cy="2089923"/>
          </a:xfrm>
          <a:prstGeom prst="rect">
            <a:avLst/>
          </a:prstGeom>
        </p:spPr>
        <p:txBody>
          <a:bodyPr>
            <a:normAutofit fontScale="100000" lnSpcReduction="0"/>
          </a:bodyPr>
          <a:lstStyle/>
          <a:p>
            <a:pPr marL="0" indent="0">
              <a:spcBef>
                <a:spcPts val="0"/>
              </a:spcBef>
              <a:buSzTx/>
              <a:buFontTx/>
              <a:buNone/>
              <a:defRPr b="1" sz="2400">
                <a:latin typeface="+mj-lt"/>
                <a:ea typeface="+mj-ea"/>
                <a:cs typeface="+mj-cs"/>
                <a:sym typeface="Helvetica"/>
              </a:defRPr>
            </a:pPr>
            <a:r>
              <a:t>The Industrial Revolution:</a:t>
            </a:r>
          </a:p>
          <a:p>
            <a:pPr marL="240631" indent="-240631">
              <a:spcBef>
                <a:spcPts val="0"/>
              </a:spcBef>
              <a:buFontTx/>
              <a:defRPr sz="2000">
                <a:latin typeface="Times New Roman"/>
                <a:ea typeface="Times New Roman"/>
                <a:cs typeface="Times New Roman"/>
                <a:sym typeface="Times New Roman"/>
              </a:defRPr>
            </a:pPr>
            <a:r>
              <a:t>The</a:t>
            </a:r>
          </a:p>
        </p:txBody>
      </p:sp>
      <p:sp>
        <p:nvSpPr>
          <p:cNvPr id="274" name="Discussion"/>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Discussion</a:t>
            </a:r>
          </a:p>
        </p:txBody>
      </p:sp>
      <p:sp>
        <p:nvSpPr>
          <p:cNvPr id="275" name="10:30-10:5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10:30-10:50</a:t>
            </a:r>
          </a:p>
        </p:txBody>
      </p:sp>
      <p:pic>
        <p:nvPicPr>
          <p:cNvPr id="276" name="Screen Shot 2020-02-18 at 9.00.59 AM.png" descr="Screen Shot 2020-02-18 at 9.00.59 AM.png"/>
          <p:cNvPicPr>
            <a:picLocks noChangeAspect="0"/>
          </p:cNvPicPr>
          <p:nvPr/>
        </p:nvPicPr>
        <p:blipFill>
          <a:blip r:embed="rId2">
            <a:extLst/>
          </a:blip>
          <a:stretch>
            <a:fillRect/>
          </a:stretch>
        </p:blipFill>
        <p:spPr>
          <a:xfrm>
            <a:off x="277663" y="3552352"/>
            <a:ext cx="4152540" cy="2934808"/>
          </a:xfrm>
          <a:prstGeom prst="rect">
            <a:avLst/>
          </a:prstGeom>
          <a:ln w="12700">
            <a:miter lim="400000"/>
          </a:ln>
        </p:spPr>
      </p:pic>
      <p:pic>
        <p:nvPicPr>
          <p:cNvPr id="277" name="Image" descr="Image"/>
          <p:cNvPicPr>
            <a:picLocks noChangeAspect="0"/>
          </p:cNvPicPr>
          <p:nvPr/>
        </p:nvPicPr>
        <p:blipFill>
          <a:blip r:embed="rId3">
            <a:extLst/>
          </a:blip>
          <a:stretch>
            <a:fillRect/>
          </a:stretch>
        </p:blipFill>
        <p:spPr>
          <a:xfrm>
            <a:off x="4526447" y="3553646"/>
            <a:ext cx="4323717" cy="2933514"/>
          </a:xfrm>
          <a:prstGeom prst="rect">
            <a:avLst/>
          </a:prstGeom>
          <a:ln w="12700">
            <a:miter lim="400000"/>
          </a:ln>
        </p:spPr>
      </p:pic>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Review: What Should We Review Toda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What Should We Review Today?</a:t>
            </a:r>
          </a:p>
        </p:txBody>
      </p:sp>
      <p:sp>
        <p:nvSpPr>
          <p:cNvPr id="280" name="A number of possibilities:…"/>
          <p:cNvSpPr txBox="1"/>
          <p:nvPr>
            <p:ph type="body" idx="4294967295"/>
          </p:nvPr>
        </p:nvSpPr>
        <p:spPr>
          <a:xfrm>
            <a:off x="277663" y="1270000"/>
            <a:ext cx="8572501" cy="5080000"/>
          </a:xfrm>
          <a:prstGeom prst="rect">
            <a:avLst/>
          </a:prstGeom>
        </p:spPr>
        <p:txBody>
          <a:bodyPr>
            <a:normAutofit fontScale="100000" lnSpcReduction="0"/>
          </a:bodyPr>
          <a:lstStyle/>
          <a:p>
            <a:pPr marL="0" indent="0" defTabSz="329184">
              <a:spcBef>
                <a:spcPts val="800"/>
              </a:spcBef>
              <a:buSzTx/>
              <a:buFontTx/>
              <a:buNone/>
              <a:defRPr sz="1728">
                <a:latin typeface="+mj-lt"/>
                <a:ea typeface="+mj-ea"/>
                <a:cs typeface="+mj-cs"/>
                <a:sym typeface="Helvetica"/>
              </a:defRPr>
            </a:pPr>
            <a:r>
              <a:rPr b="1"/>
              <a:t>A number of possibilities:</a:t>
            </a:r>
          </a:p>
          <a:p>
            <a:pPr marL="173254" indent="-173254" defTabSz="329184">
              <a:spcBef>
                <a:spcPts val="800"/>
              </a:spcBef>
              <a:buFontTx/>
              <a:defRPr sz="1728">
                <a:latin typeface="Times New Roman"/>
                <a:ea typeface="Times New Roman"/>
                <a:cs typeface="Times New Roman"/>
                <a:sym typeface="Times New Roman"/>
              </a:defRPr>
            </a:pPr>
            <a:r>
              <a:t>Essay…</a:t>
            </a:r>
          </a:p>
          <a:p>
            <a:pPr lvl="1" marL="447574" indent="-173254" defTabSz="329184">
              <a:spcBef>
                <a:spcPts val="800"/>
              </a:spcBef>
              <a:buFontTx/>
              <a:buChar char="•"/>
              <a:defRPr sz="1728">
                <a:latin typeface="Times New Roman"/>
                <a:ea typeface="Times New Roman"/>
                <a:cs typeface="Times New Roman"/>
                <a:sym typeface="Times New Roman"/>
              </a:defRPr>
            </a:pPr>
            <a:r>
              <a:t>Practice: </a:t>
            </a:r>
          </a:p>
          <a:p>
            <a:pPr lvl="1" marL="447574" indent="-173254" defTabSz="329184">
              <a:spcBef>
                <a:spcPts val="800"/>
              </a:spcBef>
              <a:buFontTx/>
              <a:buChar char="•"/>
              <a:defRPr sz="1728">
                <a:latin typeface="Times New Roman"/>
                <a:ea typeface="Times New Roman"/>
                <a:cs typeface="Times New Roman"/>
                <a:sym typeface="Times New Roman"/>
              </a:defRPr>
            </a:pPr>
            <a:r>
              <a:t>Fair: </a:t>
            </a:r>
          </a:p>
          <a:p>
            <a:pPr marL="173254" indent="-173254" defTabSz="329184">
              <a:spcBef>
                <a:spcPts val="800"/>
              </a:spcBef>
              <a:buFontTx/>
              <a:defRPr sz="1728">
                <a:latin typeface="Times New Roman"/>
                <a:ea typeface="Times New Roman"/>
                <a:cs typeface="Times New Roman"/>
                <a:sym typeface="Times New Roman"/>
              </a:defRPr>
            </a:pPr>
            <a:r>
              <a:t>The grand overview of the history of economic growth</a:t>
            </a:r>
          </a:p>
          <a:p>
            <a:pPr marL="173254" indent="-173254" defTabSz="329184">
              <a:spcBef>
                <a:spcPts val="800"/>
              </a:spcBef>
              <a:buFontTx/>
              <a:defRPr sz="1728">
                <a:latin typeface="Times New Roman"/>
                <a:ea typeface="Times New Roman"/>
                <a:cs typeface="Times New Roman"/>
                <a:sym typeface="Times New Roman"/>
              </a:defRPr>
            </a:pPr>
            <a:r>
              <a:t>Models:</a:t>
            </a:r>
          </a:p>
          <a:p>
            <a:pPr lvl="1" marL="447574" indent="-173254" defTabSz="329184">
              <a:spcBef>
                <a:spcPts val="800"/>
              </a:spcBef>
              <a:buFontTx/>
              <a:buChar char="•"/>
              <a:defRPr sz="1728">
                <a:latin typeface="Times New Roman"/>
                <a:ea typeface="Times New Roman"/>
                <a:cs typeface="Times New Roman"/>
                <a:sym typeface="Times New Roman"/>
              </a:defRPr>
            </a:pPr>
            <a:r>
              <a:t>The Solow growth model</a:t>
            </a:r>
          </a:p>
          <a:p>
            <a:pPr lvl="1" marL="447574" indent="-173254" defTabSz="329184">
              <a:spcBef>
                <a:spcPts val="800"/>
              </a:spcBef>
              <a:buFontTx/>
              <a:buChar char="•"/>
              <a:defRPr sz="1728">
                <a:latin typeface="Times New Roman"/>
                <a:ea typeface="Times New Roman"/>
                <a:cs typeface="Times New Roman"/>
                <a:sym typeface="Times New Roman"/>
              </a:defRPr>
            </a:pPr>
            <a:r>
              <a:t>Malthusian forces</a:t>
            </a:r>
          </a:p>
          <a:p>
            <a:pPr lvl="1" marL="447574" indent="-173254" defTabSz="329184">
              <a:spcBef>
                <a:spcPts val="800"/>
              </a:spcBef>
              <a:buFontTx/>
              <a:buChar char="•"/>
              <a:defRPr sz="1728">
                <a:latin typeface="Times New Roman"/>
                <a:ea typeface="Times New Roman"/>
                <a:cs typeface="Times New Roman"/>
                <a:sym typeface="Times New Roman"/>
              </a:defRPr>
            </a:pPr>
            <a:r>
              <a:t>“Two heads (almost) twice as good as one” &amp; “low-hanging fruit is picked first” &amp; “institutions matter a lot”</a:t>
            </a:r>
          </a:p>
          <a:p>
            <a:pPr marL="173254" indent="-173254" defTabSz="329184">
              <a:spcBef>
                <a:spcPts val="800"/>
              </a:spcBef>
              <a:buFontTx/>
              <a:defRPr sz="1728">
                <a:latin typeface="Times New Roman"/>
                <a:ea typeface="Times New Roman"/>
                <a:cs typeface="Times New Roman"/>
                <a:sym typeface="Times New Roman"/>
              </a:defRPr>
            </a:pPr>
            <a:r>
              <a:t>Malthusian economics</a:t>
            </a:r>
          </a:p>
          <a:p>
            <a:pPr lvl="1" marL="447574" indent="-173254" defTabSz="329184">
              <a:spcBef>
                <a:spcPts val="800"/>
              </a:spcBef>
              <a:buFontTx/>
              <a:buChar char="•"/>
              <a:defRPr sz="1728">
                <a:latin typeface="Times New Roman"/>
                <a:ea typeface="Times New Roman"/>
                <a:cs typeface="Times New Roman"/>
                <a:sym typeface="Times New Roman"/>
              </a:defRPr>
            </a:pPr>
            <a:r>
              <a:t>&amp; “class power”</a:t>
            </a:r>
          </a:p>
          <a:p>
            <a:pPr marL="173254" indent="-173254" defTabSz="329184">
              <a:spcBef>
                <a:spcPts val="800"/>
              </a:spcBef>
              <a:buFontTx/>
              <a:defRPr sz="1728">
                <a:latin typeface="Times New Roman"/>
                <a:ea typeface="Times New Roman"/>
                <a:cs typeface="Times New Roman"/>
                <a:sym typeface="Times New Roman"/>
              </a:defRPr>
            </a:pPr>
            <a:r>
              <a:t>Measuring prosperity relative to “subsistence”</a:t>
            </a:r>
          </a:p>
          <a:p>
            <a:pPr marL="173254" indent="-173254" defTabSz="329184">
              <a:spcBef>
                <a:spcPts val="800"/>
              </a:spcBef>
              <a:buFontTx/>
              <a:defRPr sz="1728">
                <a:latin typeface="Times New Roman"/>
                <a:ea typeface="Times New Roman"/>
                <a:cs typeface="Times New Roman"/>
                <a:sym typeface="Times New Roman"/>
              </a:defRPr>
            </a:pPr>
            <a:r>
              <a:t>Ancient empires (&amp; their rise &amp; fall)</a:t>
            </a:r>
          </a:p>
        </p:txBody>
      </p:sp>
      <p:sp>
        <p:nvSpPr>
          <p:cNvPr id="281" name="10:00-10:1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10:00-10:10</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 name="Global Divergence I"/>
          <p:cNvSpPr txBox="1"/>
          <p:nvPr>
            <p:ph type="title" idx="4294967295"/>
          </p:nvPr>
        </p:nvSpPr>
        <p:spPr>
          <a:xfrm>
            <a:off x="457200" y="-1"/>
            <a:ext cx="8255000" cy="1270001"/>
          </a:xfrm>
          <a:prstGeom prst="rect">
            <a:avLst/>
          </a:prstGeom>
        </p:spPr>
        <p:txBody>
          <a:bodyPr>
            <a:normAutofit fontScale="100000" lnSpcReduction="0"/>
          </a:bodyPr>
          <a:lstStyle>
            <a:lvl1pPr>
              <a:defRPr sz="6000"/>
            </a:lvl1pPr>
          </a:lstStyle>
          <a:p>
            <a:pPr/>
            <a:r>
              <a:t>Global Divergence I</a:t>
            </a:r>
          </a:p>
        </p:txBody>
      </p:sp>
      <p:sp>
        <p:nvSpPr>
          <p:cNvPr id="58" name="From 1500-1650 Europeans traveling to the high civilizations of Asia reported:…"/>
          <p:cNvSpPr txBox="1"/>
          <p:nvPr>
            <p:ph type="body" sz="half" idx="4294967295"/>
          </p:nvPr>
        </p:nvSpPr>
        <p:spPr>
          <a:xfrm>
            <a:off x="457200" y="1270000"/>
            <a:ext cx="3175000" cy="5397500"/>
          </a:xfrm>
          <a:prstGeom prst="rect">
            <a:avLst/>
          </a:prstGeom>
        </p:spPr>
        <p:txBody>
          <a:bodyPr>
            <a:normAutofit fontScale="100000" lnSpcReduction="0"/>
          </a:bodyPr>
          <a:lstStyle/>
          <a:p>
            <a:pPr marL="264032" indent="-264032" defTabSz="352043">
              <a:lnSpc>
                <a:spcPct val="80000"/>
              </a:lnSpc>
              <a:spcBef>
                <a:spcPts val="400"/>
              </a:spcBef>
              <a:defRPr sz="1848"/>
            </a:pPr>
            <a:r>
              <a:t>From 1500-1650 Europeans traveling to the high civilizations of Asia reported:</a:t>
            </a:r>
          </a:p>
          <a:p>
            <a:pPr lvl="1" marL="616076" indent="-264032" defTabSz="352043">
              <a:lnSpc>
                <a:spcPct val="80000"/>
              </a:lnSpc>
              <a:spcBef>
                <a:spcPts val="400"/>
              </a:spcBef>
              <a:buChar char="•"/>
              <a:defRPr sz="1848"/>
            </a:pPr>
            <a:r>
              <a:t>The princes and merchants were fabulously rich…</a:t>
            </a:r>
          </a:p>
          <a:p>
            <a:pPr lvl="1" marL="616076" indent="-264032" defTabSz="352043">
              <a:lnSpc>
                <a:spcPct val="80000"/>
              </a:lnSpc>
              <a:spcBef>
                <a:spcPts val="400"/>
              </a:spcBef>
              <a:buChar char="•"/>
              <a:defRPr sz="1848"/>
            </a:pPr>
            <a:r>
              <a:t>The people were prosperous and orderly</a:t>
            </a:r>
          </a:p>
          <a:p>
            <a:pPr marL="264032" indent="-264032" defTabSz="352043">
              <a:lnSpc>
                <a:spcPct val="80000"/>
              </a:lnSpc>
              <a:spcBef>
                <a:spcPts val="400"/>
              </a:spcBef>
              <a:defRPr sz="1848"/>
            </a:pPr>
            <a:r>
              <a:t>From 1650-1750:</a:t>
            </a:r>
          </a:p>
          <a:p>
            <a:pPr lvl="1" marL="616076" indent="-264032" defTabSz="352043">
              <a:lnSpc>
                <a:spcPct val="80000"/>
              </a:lnSpc>
              <a:spcBef>
                <a:spcPts val="400"/>
              </a:spcBef>
              <a:buChar char="•"/>
              <a:defRPr sz="1848"/>
            </a:pPr>
            <a:r>
              <a:t>The princes and merchants were fabulously rich…</a:t>
            </a:r>
          </a:p>
          <a:p>
            <a:pPr lvl="1" marL="616076" indent="-264032" defTabSz="352043">
              <a:lnSpc>
                <a:spcPct val="80000"/>
              </a:lnSpc>
              <a:spcBef>
                <a:spcPts val="400"/>
              </a:spcBef>
              <a:buChar char="•"/>
              <a:defRPr sz="1848"/>
            </a:pPr>
            <a:r>
              <a:t>The people were orderly</a:t>
            </a:r>
          </a:p>
          <a:p>
            <a:pPr marL="264032" indent="-264032" defTabSz="352043">
              <a:lnSpc>
                <a:spcPct val="80000"/>
              </a:lnSpc>
              <a:spcBef>
                <a:spcPts val="400"/>
              </a:spcBef>
              <a:defRPr sz="1848"/>
            </a:pPr>
            <a:r>
              <a:t>After 1750:</a:t>
            </a:r>
          </a:p>
          <a:p>
            <a:pPr lvl="1" marL="616076" indent="-264032" defTabSz="352043">
              <a:lnSpc>
                <a:spcPct val="80000"/>
              </a:lnSpc>
              <a:spcBef>
                <a:spcPts val="400"/>
              </a:spcBef>
              <a:buChar char="•"/>
              <a:defRPr sz="1848"/>
            </a:pPr>
            <a:r>
              <a:t>The princes were fabulously rich…</a:t>
            </a:r>
          </a:p>
          <a:p>
            <a:pPr lvl="1" marL="616076" indent="-264032" defTabSz="352043">
              <a:lnSpc>
                <a:spcPct val="80000"/>
              </a:lnSpc>
              <a:spcBef>
                <a:spcPts val="400"/>
              </a:spcBef>
              <a:buChar char="•"/>
              <a:defRPr sz="1848"/>
            </a:pPr>
            <a:r>
              <a:t>The people were destitute…</a:t>
            </a:r>
          </a:p>
          <a:p>
            <a:pPr marL="0" indent="0" algn="ctr" defTabSz="352043">
              <a:lnSpc>
                <a:spcPct val="80000"/>
              </a:lnSpc>
              <a:spcBef>
                <a:spcPts val="400"/>
              </a:spcBef>
              <a:buSzTx/>
              <a:buFontTx/>
              <a:buNone/>
              <a:defRPr sz="1848"/>
            </a:pPr>
          </a:p>
          <a:p>
            <a:pPr marL="0" indent="0" algn="ctr" defTabSz="352043">
              <a:spcBef>
                <a:spcPts val="0"/>
              </a:spcBef>
              <a:buSzTx/>
              <a:buFontTx/>
              <a:buNone/>
              <a:defRPr b="1" sz="616">
                <a:uFillTx/>
                <a:latin typeface="Helvetica Neue"/>
                <a:ea typeface="Helvetica Neue"/>
                <a:cs typeface="Helvetica Neue"/>
                <a:sym typeface="Helvetica Neue"/>
              </a:defRPr>
            </a:pPr>
            <a:r>
              <a:rPr u="sng">
                <a:solidFill>
                  <a:srgbClr val="0000FF"/>
                </a:solidFill>
                <a:uFill>
                  <a:solidFill>
                    <a:srgbClr val="0000FF"/>
                  </a:solidFill>
                </a:uFill>
                <a:hlinkClick r:id="rId2" invalidUrl="" action="" tgtFrame="" tooltip="" history="1" highlightClick="0" endSnd="0"/>
              </a:rPr>
              <a:t>https://www.gapminder.org/tools</a:t>
            </a:r>
            <a:r>
              <a:t> </a:t>
            </a:r>
          </a:p>
        </p:txBody>
      </p:sp>
      <p:pic>
        <p:nvPicPr>
          <p:cNvPr id="59" name="Image" descr="Image"/>
          <p:cNvPicPr>
            <a:picLocks noChangeAspect="0"/>
          </p:cNvPicPr>
          <p:nvPr/>
        </p:nvPicPr>
        <p:blipFill>
          <a:blip r:embed="rId3">
            <a:extLst/>
          </a:blip>
          <a:stretch>
            <a:fillRect/>
          </a:stretch>
        </p:blipFill>
        <p:spPr>
          <a:xfrm>
            <a:off x="3632200" y="1270000"/>
            <a:ext cx="5080000" cy="5397500"/>
          </a:xfrm>
          <a:prstGeom prst="rect">
            <a:avLst/>
          </a:prstGeom>
          <a:ln w="12700">
            <a:miter lim="400000"/>
          </a:ln>
        </p:spPr>
      </p:pic>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Big Ideas: Lecture 9: Industrial Revoluti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9: Industrial Revolution</a:t>
            </a:r>
          </a:p>
        </p:txBody>
      </p:sp>
      <p:sp>
        <p:nvSpPr>
          <p:cNvPr id="284" name="Takeaways from this lecture:…"/>
          <p:cNvSpPr txBox="1"/>
          <p:nvPr>
            <p:ph type="body" idx="4294967295"/>
          </p:nvPr>
        </p:nvSpPr>
        <p:spPr>
          <a:xfrm>
            <a:off x="277663" y="1270000"/>
            <a:ext cx="8572501" cy="5080000"/>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Takeaways from this lecture:</a:t>
            </a:r>
          </a:p>
          <a:p>
            <a:pPr marL="240631" indent="-240631">
              <a:spcBef>
                <a:spcPts val="1200"/>
              </a:spcBef>
              <a:buFontTx/>
              <a:defRPr sz="2400">
                <a:latin typeface="Times New Roman"/>
                <a:ea typeface="Times New Roman"/>
                <a:cs typeface="Times New Roman"/>
                <a:sym typeface="Times New Roman"/>
              </a:defRPr>
            </a:pPr>
            <a:r>
              <a:t>OK: What should the takeaways from this lecture be?</a:t>
            </a:r>
          </a:p>
        </p:txBody>
      </p:sp>
      <p:sp>
        <p:nvSpPr>
          <p:cNvPr id="285" name="10:50-10:5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10:50-10:55</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Preview of Lecture 10: Industrial Revolutions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Preview of Lecture 10: Industrial Revolutions II</a:t>
            </a:r>
          </a:p>
        </p:txBody>
      </p:sp>
      <p:sp>
        <p:nvSpPr>
          <p:cNvPr id="288" name="What I hope we will cover:…"/>
          <p:cNvSpPr txBox="1"/>
          <p:nvPr>
            <p:ph type="body" idx="4294967295"/>
          </p:nvPr>
        </p:nvSpPr>
        <p:spPr>
          <a:xfrm>
            <a:off x="277663" y="1270000"/>
            <a:ext cx="8572501" cy="5080000"/>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What I hope we will cover:</a:t>
            </a:r>
          </a:p>
          <a:p>
            <a:pPr marL="240631" indent="-240631">
              <a:spcBef>
                <a:spcPts val="1200"/>
              </a:spcBef>
              <a:buFontTx/>
              <a:defRPr sz="2400">
                <a:latin typeface="Times New Roman"/>
                <a:ea typeface="Times New Roman"/>
                <a:cs typeface="Times New Roman"/>
                <a:sym typeface="Times New Roman"/>
              </a:defRPr>
            </a:pPr>
            <a:r>
              <a:t>SCIENCE!</a:t>
            </a:r>
          </a:p>
          <a:p>
            <a:pPr marL="240631" indent="-240631">
              <a:spcBef>
                <a:spcPts val="1200"/>
              </a:spcBef>
              <a:buFontTx/>
              <a:defRPr sz="2400">
                <a:latin typeface="Times New Roman"/>
                <a:ea typeface="Times New Roman"/>
                <a:cs typeface="Times New Roman"/>
                <a:sym typeface="Times New Roman"/>
              </a:defRPr>
            </a:pPr>
            <a:r>
              <a:t>Class and political economy</a:t>
            </a:r>
          </a:p>
        </p:txBody>
      </p:sp>
      <p:sp>
        <p:nvSpPr>
          <p:cNvPr id="289" name="10:55-11: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10:55-11:00</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Catch Our Breath…"/>
          <p:cNvSpPr txBox="1"/>
          <p:nvPr>
            <p:ph type="title"/>
          </p:nvPr>
        </p:nvSpPr>
        <p:spPr>
          <a:xfrm>
            <a:off x="276457" y="-1"/>
            <a:ext cx="8572501" cy="1270001"/>
          </a:xfrm>
          <a:prstGeom prst="rect">
            <a:avLst/>
          </a:prstGeom>
        </p:spPr>
        <p:txBody>
          <a:bodyPr/>
          <a:lstStyle/>
          <a:p>
            <a:pPr/>
            <a:r>
              <a:t>Catch Our Breath…</a:t>
            </a:r>
          </a:p>
        </p:txBody>
      </p:sp>
      <p:sp>
        <p:nvSpPr>
          <p:cNvPr id="292"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93"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294"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Notes"/>
          <p:cNvSpPr txBox="1"/>
          <p:nvPr>
            <p:ph type="title"/>
          </p:nvPr>
        </p:nvSpPr>
        <p:spPr>
          <a:xfrm>
            <a:off x="276457" y="-1"/>
            <a:ext cx="8572501" cy="1270001"/>
          </a:xfrm>
          <a:prstGeom prst="rect">
            <a:avLst/>
          </a:prstGeom>
        </p:spPr>
        <p:txBody>
          <a:bodyPr/>
          <a:lstStyle/>
          <a:p>
            <a:pPr/>
            <a:r>
              <a:t>Notes</a:t>
            </a:r>
          </a:p>
        </p:txBody>
      </p:sp>
      <p:sp>
        <p:nvSpPr>
          <p:cNvPr id="297" name="Body"/>
          <p:cNvSpPr txBox="1"/>
          <p:nvPr>
            <p:ph type="body" sz="half" idx="1"/>
          </p:nvPr>
        </p:nvSpPr>
        <p:spPr>
          <a:xfrm>
            <a:off x="276457" y="1270000"/>
            <a:ext cx="3810001" cy="4762500"/>
          </a:xfrm>
          <a:prstGeom prst="rect">
            <a:avLst/>
          </a:prstGeom>
        </p:spPr>
        <p:txBody>
          <a:bodyPr anchor="t"/>
          <a:lstStyle/>
          <a:p>
            <a:pPr>
              <a:spcBef>
                <a:spcPts val="1200"/>
              </a:spcBef>
            </a:pPr>
          </a:p>
        </p:txBody>
      </p:sp>
      <p:pic>
        <p:nvPicPr>
          <p:cNvPr id="298"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299"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Reviews…"/>
          <p:cNvSpPr txBox="1"/>
          <p:nvPr>
            <p:ph type="title"/>
          </p:nvPr>
        </p:nvSpPr>
        <p:spPr>
          <a:xfrm>
            <a:off x="276457" y="-1"/>
            <a:ext cx="8572501" cy="1270001"/>
          </a:xfrm>
          <a:prstGeom prst="rect">
            <a:avLst/>
          </a:prstGeom>
        </p:spPr>
        <p:txBody>
          <a:bodyPr/>
          <a:lstStyle/>
          <a:p>
            <a:pPr/>
            <a:r>
              <a:t>Reviews…</a:t>
            </a:r>
          </a:p>
        </p:txBody>
      </p:sp>
      <p:sp>
        <p:nvSpPr>
          <p:cNvPr id="302" name="Body"/>
          <p:cNvSpPr txBox="1"/>
          <p:nvPr>
            <p:ph type="body" sz="half" idx="1"/>
          </p:nvPr>
        </p:nvSpPr>
        <p:spPr>
          <a:xfrm>
            <a:off x="276457" y="1270000"/>
            <a:ext cx="3810001" cy="4762500"/>
          </a:xfrm>
          <a:prstGeom prst="rect">
            <a:avLst/>
          </a:prstGeom>
        </p:spPr>
        <p:txBody>
          <a:bodyPr anchor="t"/>
          <a:lstStyle/>
          <a:p>
            <a:pPr>
              <a:spcBef>
                <a:spcPts val="1200"/>
              </a:spcBef>
            </a:pPr>
          </a:p>
        </p:txBody>
      </p:sp>
      <p:pic>
        <p:nvPicPr>
          <p:cNvPr id="303"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304"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Exploration and Conquest and Market Extension:…"/>
          <p:cNvSpPr txBox="1"/>
          <p:nvPr>
            <p:ph type="body" idx="4294967295"/>
          </p:nvPr>
        </p:nvSpPr>
        <p:spPr>
          <a:xfrm>
            <a:off x="277663" y="1270000"/>
            <a:ext cx="8572501" cy="5080000"/>
          </a:xfrm>
          <a:prstGeom prst="rect">
            <a:avLst/>
          </a:prstGeom>
        </p:spPr>
        <p:txBody>
          <a:bodyPr>
            <a:normAutofit fontScale="100000" lnSpcReduction="0"/>
          </a:bodyPr>
          <a:lstStyle/>
          <a:p>
            <a:pPr marL="0" indent="0">
              <a:spcBef>
                <a:spcPts val="0"/>
              </a:spcBef>
              <a:buSzTx/>
              <a:buFontTx/>
              <a:buNone/>
              <a:defRPr b="1" sz="2400">
                <a:latin typeface="+mj-lt"/>
                <a:ea typeface="+mj-ea"/>
                <a:cs typeface="+mj-cs"/>
                <a:sym typeface="Helvetica"/>
              </a:defRPr>
            </a:pPr>
            <a:r>
              <a:t>Exploration and Conquest and Market Extension:</a:t>
            </a:r>
          </a:p>
          <a:p>
            <a:pPr marL="240631" indent="-240631">
              <a:spcBef>
                <a:spcPts val="0"/>
              </a:spcBef>
              <a:buFontTx/>
              <a:defRPr sz="2000">
                <a:latin typeface="Times New Roman"/>
                <a:ea typeface="Times New Roman"/>
                <a:cs typeface="Times New Roman"/>
                <a:sym typeface="Times New Roman"/>
              </a:defRPr>
            </a:pPr>
            <a:r>
              <a:rPr b="1"/>
              <a:t>Zheng He: </a:t>
            </a:r>
            <a:r>
              <a:t>1405-33: 7 expeditions—300 ships ??, 30,000 crew??, as far as Malindi. 400 feet long??:</a:t>
            </a:r>
          </a:p>
          <a:p>
            <a:pPr lvl="1" marL="621631" indent="-240631">
              <a:spcBef>
                <a:spcPts val="0"/>
              </a:spcBef>
              <a:buFontTx/>
              <a:buChar char="•"/>
              <a:defRPr sz="2000">
                <a:latin typeface="Times New Roman"/>
                <a:ea typeface="Times New Roman"/>
                <a:cs typeface="Times New Roman"/>
                <a:sym typeface="Times New Roman"/>
              </a:defRPr>
            </a:pPr>
            <a:r>
              <a:t>“We have traversed more than 100,000 li of immense water spaces and have beheld in the ocean huge waves like mountains rising in the sky, and we have set eyes on barbarian regions far away hidden in a blue transparency of light vapors, while our sails, loftily unfurled like clouds day and night, continued their course [as rapidly] as a star, traversing those savage waves as if we were treading a public thoroughfare…”, quoted in Louise Levathes (1996): </a:t>
            </a:r>
            <a:r>
              <a:rPr i="1"/>
              <a:t>When China Ruled the Seas: The Treasure Fleet of the Dragon Throne, 1405–1433</a:t>
            </a:r>
            <a:endParaRPr i="1"/>
          </a:p>
          <a:p>
            <a:pPr marL="240631" indent="-240631">
              <a:spcBef>
                <a:spcPts val="0"/>
              </a:spcBef>
              <a:buFontTx/>
              <a:defRPr b="1" sz="2000">
                <a:latin typeface="Times New Roman"/>
                <a:ea typeface="Times New Roman"/>
                <a:cs typeface="Times New Roman"/>
                <a:sym typeface="Times New Roman"/>
              </a:defRPr>
            </a:pPr>
            <a:r>
              <a:t>Bartolomeu Dias: </a:t>
            </a:r>
            <a:r>
              <a:rPr b="0"/>
              <a:t>1487-8: 3 ships, rounded the Cape of Good Hope at the southern tip of Africa. 80 feet long, 30 men/ship</a:t>
            </a:r>
            <a:endParaRPr b="0"/>
          </a:p>
          <a:p>
            <a:pPr marL="240631" indent="-240631">
              <a:spcBef>
                <a:spcPts val="0"/>
              </a:spcBef>
              <a:buFontTx/>
              <a:defRPr b="1" sz="2000">
                <a:latin typeface="Times New Roman"/>
                <a:ea typeface="Times New Roman"/>
                <a:cs typeface="Times New Roman"/>
                <a:sym typeface="Times New Roman"/>
              </a:defRPr>
            </a:pPr>
            <a:r>
              <a:t>Cristoforo Colombo</a:t>
            </a:r>
            <a:r>
              <a:rPr b="0"/>
              <a:t>: 1492: 3 ships, 90 men.</a:t>
            </a:r>
            <a:endParaRPr b="0"/>
          </a:p>
          <a:p>
            <a:pPr marL="240631" indent="-240631">
              <a:spcBef>
                <a:spcPts val="0"/>
              </a:spcBef>
              <a:buFontTx/>
              <a:defRPr b="1" sz="2000">
                <a:latin typeface="Times New Roman"/>
                <a:ea typeface="Times New Roman"/>
                <a:cs typeface="Times New Roman"/>
                <a:sym typeface="Times New Roman"/>
              </a:defRPr>
            </a:pPr>
            <a:r>
              <a:t>Vasco da Gama</a:t>
            </a:r>
            <a:r>
              <a:rPr b="0"/>
              <a:t>: 1498: 4 ships, 170 men to India and back</a:t>
            </a:r>
          </a:p>
        </p:txBody>
      </p:sp>
      <p:sp>
        <p:nvSpPr>
          <p:cNvPr id="307" name="Review: Commercial Revolutions"/>
          <p:cNvSpPr txBox="1"/>
          <p:nvPr>
            <p:ph type="title" idx="4294967295"/>
          </p:nvPr>
        </p:nvSpPr>
        <p:spPr>
          <a:xfrm>
            <a:off x="277663" y="-1"/>
            <a:ext cx="8572501" cy="1270001"/>
          </a:xfrm>
          <a:prstGeom prst="rect">
            <a:avLst/>
          </a:prstGeom>
        </p:spPr>
        <p:txBody>
          <a:bodyPr>
            <a:normAutofit fontScale="100000" lnSpcReduction="0"/>
          </a:bodyPr>
          <a:lstStyle>
            <a:lvl1pPr defTabSz="320039">
              <a:defRPr sz="4200">
                <a:latin typeface="+mj-lt"/>
                <a:ea typeface="+mj-ea"/>
                <a:cs typeface="+mj-cs"/>
                <a:sym typeface="Helvetica"/>
              </a:defRPr>
            </a:lvl1pPr>
          </a:lstStyle>
          <a:p>
            <a:pPr/>
            <a:r>
              <a:t>Review: Commercial Revolutions</a:t>
            </a:r>
          </a:p>
        </p:txBody>
      </p:sp>
      <p:sp>
        <p:nvSpPr>
          <p:cNvPr id="308"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0" name="The Columbian Exchange…"/>
          <p:cNvSpPr txBox="1"/>
          <p:nvPr>
            <p:ph type="body" sz="half" idx="4294967295"/>
          </p:nvPr>
        </p:nvSpPr>
        <p:spPr>
          <a:xfrm>
            <a:off x="277663" y="1270000"/>
            <a:ext cx="4699001" cy="5080000"/>
          </a:xfrm>
          <a:prstGeom prst="rect">
            <a:avLst/>
          </a:prstGeom>
        </p:spPr>
        <p:txBody>
          <a:bodyPr>
            <a:normAutofit fontScale="100000" lnSpcReduction="0"/>
          </a:bodyPr>
          <a:lstStyle/>
          <a:p>
            <a:pPr marL="0" indent="0" defTabSz="292607">
              <a:spcBef>
                <a:spcPts val="0"/>
              </a:spcBef>
              <a:buSzTx/>
              <a:buFontTx/>
              <a:buNone/>
              <a:defRPr b="1" sz="1536">
                <a:latin typeface="+mj-lt"/>
                <a:ea typeface="+mj-ea"/>
                <a:cs typeface="+mj-cs"/>
                <a:sym typeface="Helvetica"/>
              </a:defRPr>
            </a:pPr>
            <a:r>
              <a:t>The Columbian Exchange</a:t>
            </a:r>
          </a:p>
          <a:p>
            <a:pPr marL="154004" indent="-154004" defTabSz="292607">
              <a:spcBef>
                <a:spcPts val="0"/>
              </a:spcBef>
              <a:buFontTx/>
              <a:defRPr sz="1279">
                <a:latin typeface="Times New Roman"/>
                <a:ea typeface="Times New Roman"/>
                <a:cs typeface="Times New Roman"/>
                <a:sym typeface="Times New Roman"/>
              </a:defRPr>
            </a:pPr>
            <a:r>
              <a:rPr b="1"/>
              <a:t>Corn, the potato, chocolate, &amp;c.: </a:t>
            </a:r>
            <a:r>
              <a:t>substantial boost to calories</a:t>
            </a:r>
          </a:p>
          <a:p>
            <a:pPr marL="154004" indent="-154004" defTabSz="292607">
              <a:spcBef>
                <a:spcPts val="0"/>
              </a:spcBef>
              <a:buFontTx/>
              <a:defRPr sz="1279">
                <a:latin typeface="Times New Roman"/>
                <a:ea typeface="Times New Roman"/>
                <a:cs typeface="Times New Roman"/>
                <a:sym typeface="Times New Roman"/>
              </a:defRPr>
            </a:pPr>
            <a:r>
              <a:t>Benefits everywhere!</a:t>
            </a:r>
          </a:p>
          <a:p>
            <a:pPr marL="154004" indent="-154004" defTabSz="292607">
              <a:spcBef>
                <a:spcPts val="0"/>
              </a:spcBef>
              <a:buFontTx/>
              <a:defRPr sz="1279">
                <a:latin typeface="Times New Roman"/>
                <a:ea typeface="Times New Roman"/>
                <a:cs typeface="Times New Roman"/>
                <a:sym typeface="Times New Roman"/>
              </a:defRPr>
            </a:pPr>
            <a:r>
              <a:t>But one-sided: Europe gains empire and resources wherever its ships can sail and cannon can shoot</a:t>
            </a:r>
          </a:p>
          <a:p>
            <a:pPr marL="154004" indent="-154004" defTabSz="292607">
              <a:spcBef>
                <a:spcPts val="0"/>
              </a:spcBef>
              <a:buFontTx/>
              <a:defRPr sz="1279">
                <a:latin typeface="Times New Roman"/>
                <a:ea typeface="Times New Roman"/>
                <a:cs typeface="Times New Roman"/>
                <a:sym typeface="Times New Roman"/>
              </a:defRPr>
            </a:pPr>
            <a:r>
              <a:t>Sugar islands and the slave trade</a:t>
            </a:r>
          </a:p>
          <a:p>
            <a:pPr lvl="1" marL="397844" indent="-154004" defTabSz="292607">
              <a:spcBef>
                <a:spcPts val="0"/>
              </a:spcBef>
              <a:buFontTx/>
              <a:buChar char="•"/>
              <a:defRPr sz="1279">
                <a:latin typeface="Times New Roman"/>
                <a:ea typeface="Times New Roman"/>
                <a:cs typeface="Times New Roman"/>
                <a:sym typeface="Times New Roman"/>
              </a:defRPr>
            </a:pPr>
            <a:r>
              <a:t>400 calories per Briton per day by 1750?</a:t>
            </a:r>
          </a:p>
          <a:p>
            <a:pPr lvl="1" marL="397844" indent="-154004" defTabSz="292607">
              <a:spcBef>
                <a:spcPts val="0"/>
              </a:spcBef>
              <a:buFontTx/>
              <a:buChar char="•"/>
              <a:defRPr sz="1279">
                <a:latin typeface="Times New Roman"/>
                <a:ea typeface="Times New Roman"/>
                <a:cs typeface="Times New Roman"/>
                <a:sym typeface="Times New Roman"/>
              </a:defRPr>
            </a:pPr>
            <a:r>
              <a:t>The underdevelopment of Africa</a:t>
            </a:r>
          </a:p>
          <a:p>
            <a:pPr lvl="2" marL="641684" indent="-154004" defTabSz="292607">
              <a:spcBef>
                <a:spcPts val="0"/>
              </a:spcBef>
              <a:buFontTx/>
              <a:defRPr sz="1279">
                <a:latin typeface="Times New Roman"/>
                <a:ea typeface="Times New Roman"/>
                <a:cs typeface="Times New Roman"/>
                <a:sym typeface="Times New Roman"/>
              </a:defRPr>
            </a:pPr>
            <a:r>
              <a:t>12.5 million Atlantic African slave trade</a:t>
            </a:r>
          </a:p>
          <a:p>
            <a:pPr lvl="2" marL="641684" indent="-154004" defTabSz="292607">
              <a:spcBef>
                <a:spcPts val="0"/>
              </a:spcBef>
              <a:buFontTx/>
              <a:defRPr sz="1279">
                <a:latin typeface="Times New Roman"/>
                <a:ea typeface="Times New Roman"/>
                <a:cs typeface="Times New Roman"/>
                <a:sym typeface="Times New Roman"/>
              </a:defRPr>
            </a:pPr>
            <a:r>
              <a:t>(2 million Mediterranean, 4 million Black Sea, 1 million Viking, 17 million Indian Ocean, 30 million Graeco-Roman)</a:t>
            </a:r>
          </a:p>
          <a:p>
            <a:pPr marL="0" indent="0" defTabSz="292607">
              <a:spcBef>
                <a:spcPts val="0"/>
              </a:spcBef>
              <a:buSzTx/>
              <a:buFontTx/>
              <a:buNone/>
              <a:defRPr b="1" sz="1536">
                <a:latin typeface="+mj-lt"/>
                <a:ea typeface="+mj-ea"/>
                <a:cs typeface="+mj-cs"/>
                <a:sym typeface="Helvetica"/>
              </a:defRPr>
            </a:pPr>
          </a:p>
          <a:p>
            <a:pPr marL="0" indent="0" defTabSz="292607">
              <a:spcBef>
                <a:spcPts val="0"/>
              </a:spcBef>
              <a:buSzTx/>
              <a:buFontTx/>
              <a:buNone/>
              <a:defRPr b="1" sz="1536">
                <a:latin typeface="+mj-lt"/>
                <a:ea typeface="+mj-ea"/>
                <a:cs typeface="+mj-cs"/>
                <a:sym typeface="Helvetica"/>
              </a:defRPr>
            </a:pPr>
            <a:r>
              <a:t>The East Indies</a:t>
            </a:r>
          </a:p>
          <a:p>
            <a:pPr marL="154004" indent="-154004" defTabSz="292607">
              <a:spcBef>
                <a:spcPts val="0"/>
              </a:spcBef>
              <a:buFontTx/>
              <a:defRPr sz="1279">
                <a:latin typeface="Times New Roman"/>
                <a:ea typeface="Times New Roman"/>
                <a:cs typeface="Times New Roman"/>
                <a:sym typeface="Times New Roman"/>
              </a:defRPr>
            </a:pPr>
            <a:r>
              <a:rPr b="1"/>
              <a:t>Spices—later silks, porcelain, cottons: </a:t>
            </a:r>
            <a:r>
              <a:t>80% fall in real price</a:t>
            </a:r>
          </a:p>
          <a:p>
            <a:pPr marL="154004" indent="-154004" defTabSz="292607">
              <a:spcBef>
                <a:spcPts val="0"/>
              </a:spcBef>
              <a:buFontTx/>
              <a:defRPr sz="1279">
                <a:latin typeface="Times New Roman"/>
                <a:ea typeface="Times New Roman"/>
                <a:cs typeface="Times New Roman"/>
                <a:sym typeface="Times New Roman"/>
              </a:defRPr>
            </a:pPr>
            <a:r>
              <a:t>Benefits everywhere</a:t>
            </a:r>
          </a:p>
          <a:p>
            <a:pPr lvl="1" marL="397844" indent="-154004" defTabSz="292607">
              <a:spcBef>
                <a:spcPts val="0"/>
              </a:spcBef>
              <a:buFontTx/>
              <a:buChar char="•"/>
              <a:defRPr sz="1279">
                <a:latin typeface="Times New Roman"/>
                <a:ea typeface="Times New Roman"/>
                <a:cs typeface="Times New Roman"/>
                <a:sym typeface="Times New Roman"/>
              </a:defRPr>
            </a:pPr>
            <a:r>
              <a:t>But benefits one-sided: disassembling a mountain of silver in Peru in order to import luxuries from China, India, Malaysia, and Indonesia…</a:t>
            </a:r>
          </a:p>
          <a:p>
            <a:pPr marL="0" indent="0" defTabSz="292607">
              <a:spcBef>
                <a:spcPts val="0"/>
              </a:spcBef>
              <a:buSzTx/>
              <a:buFontTx/>
              <a:buNone/>
              <a:defRPr b="1" sz="1536">
                <a:latin typeface="+mj-lt"/>
                <a:ea typeface="+mj-ea"/>
                <a:cs typeface="+mj-cs"/>
                <a:sym typeface="Helvetica"/>
              </a:defRPr>
            </a:pPr>
          </a:p>
          <a:p>
            <a:pPr marL="0" indent="0" defTabSz="292607">
              <a:spcBef>
                <a:spcPts val="0"/>
              </a:spcBef>
              <a:buSzTx/>
              <a:buFontTx/>
              <a:buNone/>
              <a:defRPr b="1" sz="1536">
                <a:latin typeface="+mj-lt"/>
                <a:ea typeface="+mj-ea"/>
                <a:cs typeface="+mj-cs"/>
                <a:sym typeface="Helvetica"/>
              </a:defRPr>
            </a:pPr>
            <a:r>
              <a:t>Political Economy</a:t>
            </a:r>
          </a:p>
          <a:p>
            <a:pPr marL="154004" indent="-154004" defTabSz="292607">
              <a:spcBef>
                <a:spcPts val="0"/>
              </a:spcBef>
              <a:buFontTx/>
              <a:defRPr sz="1279">
                <a:latin typeface="Times New Roman"/>
                <a:ea typeface="Times New Roman"/>
                <a:cs typeface="Times New Roman"/>
                <a:sym typeface="Times New Roman"/>
              </a:defRPr>
            </a:pPr>
            <a:r>
              <a:rPr b="1"/>
              <a:t>The merchants of Bristol, the nabobs, the King of Spain: </a:t>
            </a:r>
            <a:r>
              <a:t>New wealth to add in to the scales…</a:t>
            </a:r>
          </a:p>
          <a:p>
            <a:pPr marL="154004" indent="-154004" defTabSz="292607">
              <a:spcBef>
                <a:spcPts val="0"/>
              </a:spcBef>
              <a:buFontTx/>
              <a:defRPr sz="1279">
                <a:latin typeface="Times New Roman"/>
                <a:ea typeface="Times New Roman"/>
                <a:cs typeface="Times New Roman"/>
                <a:sym typeface="Times New Roman"/>
              </a:defRPr>
            </a:pPr>
            <a:r>
              <a:t>Inflation</a:t>
            </a:r>
          </a:p>
        </p:txBody>
      </p:sp>
      <p:sp>
        <p:nvSpPr>
          <p:cNvPr id="311" name="Resources! And Political Economy!"/>
          <p:cNvSpPr txBox="1"/>
          <p:nvPr>
            <p:ph type="title" idx="4294967295"/>
          </p:nvPr>
        </p:nvSpPr>
        <p:spPr>
          <a:xfrm>
            <a:off x="277663" y="-1"/>
            <a:ext cx="8572501" cy="1270001"/>
          </a:xfrm>
          <a:prstGeom prst="rect">
            <a:avLst/>
          </a:prstGeom>
        </p:spPr>
        <p:txBody>
          <a:bodyPr>
            <a:normAutofit fontScale="100000" lnSpcReduction="0"/>
          </a:bodyPr>
          <a:lstStyle>
            <a:lvl1pPr defTabSz="301752">
              <a:defRPr sz="3960">
                <a:solidFill>
                  <a:srgbClr val="000080"/>
                </a:solidFill>
                <a:latin typeface="+mj-lt"/>
                <a:ea typeface="+mj-ea"/>
                <a:cs typeface="+mj-cs"/>
                <a:sym typeface="Helvetica"/>
              </a:defRPr>
            </a:lvl1pPr>
          </a:lstStyle>
          <a:p>
            <a:pPr/>
            <a:r>
              <a:t>Resources! And Political Economy!</a:t>
            </a:r>
          </a:p>
        </p:txBody>
      </p:sp>
      <p:sp>
        <p:nvSpPr>
          <p:cNvPr id="312" name="“The Advanced West”"/>
          <p:cNvSpPr txBox="1"/>
          <p:nvPr/>
        </p:nvSpPr>
        <p:spPr>
          <a:xfrm>
            <a:off x="5300293" y="1055718"/>
            <a:ext cx="4699001" cy="51577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defRPr b="1" sz="2400">
                <a:latin typeface="+mj-lt"/>
                <a:ea typeface="+mj-ea"/>
                <a:cs typeface="+mj-cs"/>
                <a:sym typeface="Helvetica"/>
              </a:defRPr>
            </a:lvl1pPr>
          </a:lstStyle>
          <a:p>
            <a:pPr/>
            <a:r>
              <a:t>“The Advanced West”</a:t>
            </a:r>
          </a:p>
        </p:txBody>
      </p:sp>
      <p:sp>
        <p:nvSpPr>
          <p:cNvPr id="313" name="The World"/>
          <p:cNvSpPr txBox="1"/>
          <p:nvPr/>
        </p:nvSpPr>
        <p:spPr>
          <a:xfrm>
            <a:off x="6190262" y="3973019"/>
            <a:ext cx="1901295" cy="51577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defRPr b="1" sz="2400">
                <a:latin typeface="+mj-lt"/>
                <a:ea typeface="+mj-ea"/>
                <a:cs typeface="+mj-cs"/>
                <a:sym typeface="Helvetica"/>
              </a:defRPr>
            </a:lvl1pPr>
          </a:lstStyle>
          <a:p>
            <a:pPr/>
            <a:r>
              <a:t>The World</a:t>
            </a:r>
          </a:p>
        </p:txBody>
      </p:sp>
      <p:sp>
        <p:nvSpPr>
          <p:cNvPr id="314"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pic>
        <p:nvPicPr>
          <p:cNvPr id="315" name="Screen Shot 2020-02-18 at 7.53.20 AM.png" descr="Screen Shot 2020-02-18 at 7.53.20 AM.png"/>
          <p:cNvPicPr>
            <a:picLocks noChangeAspect="1"/>
          </p:cNvPicPr>
          <p:nvPr/>
        </p:nvPicPr>
        <p:blipFill>
          <a:blip r:embed="rId2">
            <a:extLst/>
          </a:blip>
          <a:stretch>
            <a:fillRect/>
          </a:stretch>
        </p:blipFill>
        <p:spPr>
          <a:xfrm>
            <a:off x="5842363" y="4488788"/>
            <a:ext cx="2537068" cy="2173144"/>
          </a:xfrm>
          <a:prstGeom prst="rect">
            <a:avLst/>
          </a:prstGeom>
          <a:ln w="12700">
            <a:miter lim="400000"/>
          </a:ln>
        </p:spPr>
      </p:pic>
      <p:pic>
        <p:nvPicPr>
          <p:cNvPr id="316" name="Screen Shot 2020-02-18 at 6.42.49 AM.png" descr="Screen Shot 2020-02-18 at 6.42.49 AM.png"/>
          <p:cNvPicPr>
            <a:picLocks noChangeAspect="1"/>
          </p:cNvPicPr>
          <p:nvPr/>
        </p:nvPicPr>
        <p:blipFill>
          <a:blip r:embed="rId3">
            <a:extLst/>
          </a:blip>
          <a:stretch>
            <a:fillRect/>
          </a:stretch>
        </p:blipFill>
        <p:spPr>
          <a:xfrm>
            <a:off x="5235482" y="1455317"/>
            <a:ext cx="3614682" cy="2251769"/>
          </a:xfrm>
          <a:prstGeom prst="rect">
            <a:avLst/>
          </a:prstGeom>
          <a:ln w="12700">
            <a:miter lim="400000"/>
          </a:ln>
        </p:spPr>
      </p:pic>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Clark, “The Secret History of the Industrial Revolution”"/>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Clark, “The Secret History of the Industrial Revolution”</a:t>
            </a:r>
          </a:p>
        </p:txBody>
      </p:sp>
      <p:pic>
        <p:nvPicPr>
          <p:cNvPr id="319" name="9c960521296242548b-4_pdf-3.jpg" descr="9c960521296242548b-4_pdf-3.jpg"/>
          <p:cNvPicPr>
            <a:picLocks noChangeAspect="1"/>
          </p:cNvPicPr>
          <p:nvPr/>
        </p:nvPicPr>
        <p:blipFill>
          <a:blip r:embed="rId2">
            <a:extLst/>
          </a:blip>
          <a:stretch>
            <a:fillRect/>
          </a:stretch>
        </p:blipFill>
        <p:spPr>
          <a:xfrm>
            <a:off x="1104624" y="1417637"/>
            <a:ext cx="6424613" cy="5268913"/>
          </a:xfrm>
          <a:prstGeom prst="rect">
            <a:avLst/>
          </a:prstGeom>
          <a:ln w="12700">
            <a:miter lim="400000"/>
          </a:ln>
        </p:spPr>
      </p:pic>
      <p:sp>
        <p:nvSpPr>
          <p:cNvPr id="320"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 name="Clark, “The Secret History of the Industrial Revolution”"/>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Clark, “The Secret History of the Industrial Revolution”</a:t>
            </a:r>
          </a:p>
        </p:txBody>
      </p:sp>
      <p:pic>
        <p:nvPicPr>
          <p:cNvPr id="323" name="9c960521296242548b-4_pdf-4.jpg" descr="9c960521296242548b-4_pdf-4.jpg"/>
          <p:cNvPicPr>
            <a:picLocks noChangeAspect="1"/>
          </p:cNvPicPr>
          <p:nvPr/>
        </p:nvPicPr>
        <p:blipFill>
          <a:blip r:embed="rId2">
            <a:extLst/>
          </a:blip>
          <a:stretch>
            <a:fillRect/>
          </a:stretch>
        </p:blipFill>
        <p:spPr>
          <a:xfrm>
            <a:off x="1571921" y="1792287"/>
            <a:ext cx="5662614" cy="5065713"/>
          </a:xfrm>
          <a:prstGeom prst="rect">
            <a:avLst/>
          </a:prstGeom>
          <a:ln w="12700">
            <a:miter lim="400000"/>
          </a:ln>
        </p:spPr>
      </p:pic>
      <p:sp>
        <p:nvSpPr>
          <p:cNvPr id="324"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Establishing an Effective Monopoly of Violence: Wars of the Ros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Establishing an Effective Monopoly of Violence: Wars of the Roses</a:t>
            </a:r>
          </a:p>
        </p:txBody>
      </p:sp>
      <p:sp>
        <p:nvSpPr>
          <p:cNvPr id="327" name="Slide taken from Melissa Dell"/>
          <p:cNvSpPr txBox="1"/>
          <p:nvPr/>
        </p:nvSpPr>
        <p:spPr>
          <a:xfrm>
            <a:off x="6364971" y="6487159"/>
            <a:ext cx="2779029"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328" name="Image" descr="Image"/>
          <p:cNvPicPr>
            <a:picLocks noChangeAspect="1"/>
          </p:cNvPicPr>
          <p:nvPr/>
        </p:nvPicPr>
        <p:blipFill>
          <a:blip r:embed="rId2">
            <a:extLst/>
          </a:blip>
          <a:stretch>
            <a:fillRect/>
          </a:stretch>
        </p:blipFill>
        <p:spPr>
          <a:xfrm>
            <a:off x="2601763" y="1270000"/>
            <a:ext cx="6248401" cy="4089400"/>
          </a:xfrm>
          <a:prstGeom prst="rect">
            <a:avLst/>
          </a:prstGeom>
          <a:ln w="12700">
            <a:miter lim="400000"/>
          </a:ln>
        </p:spPr>
      </p:pic>
      <p:sp>
        <p:nvSpPr>
          <p:cNvPr id="329"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 name="Global Divergence II"/>
          <p:cNvSpPr txBox="1"/>
          <p:nvPr>
            <p:ph type="title" idx="4294967295"/>
          </p:nvPr>
        </p:nvSpPr>
        <p:spPr>
          <a:xfrm>
            <a:off x="457200" y="-1"/>
            <a:ext cx="8255000" cy="1270001"/>
          </a:xfrm>
          <a:prstGeom prst="rect">
            <a:avLst/>
          </a:prstGeom>
        </p:spPr>
        <p:txBody>
          <a:bodyPr>
            <a:normAutofit fontScale="100000" lnSpcReduction="0"/>
          </a:bodyPr>
          <a:lstStyle>
            <a:lvl1pPr>
              <a:defRPr sz="6000"/>
            </a:lvl1pPr>
          </a:lstStyle>
          <a:p>
            <a:pPr/>
            <a:r>
              <a:t>Global Divergence II</a:t>
            </a:r>
          </a:p>
        </p:txBody>
      </p:sp>
      <p:sp>
        <p:nvSpPr>
          <p:cNvPr id="62" name="Hans Rosling and Company: Gapminder Tools…"/>
          <p:cNvSpPr txBox="1"/>
          <p:nvPr>
            <p:ph type="body" sz="half" idx="4294967295"/>
          </p:nvPr>
        </p:nvSpPr>
        <p:spPr>
          <a:xfrm>
            <a:off x="457200" y="1270000"/>
            <a:ext cx="3175000" cy="5397500"/>
          </a:xfrm>
          <a:prstGeom prst="rect">
            <a:avLst/>
          </a:prstGeom>
        </p:spPr>
        <p:txBody>
          <a:bodyPr>
            <a:normAutofit fontScale="100000" lnSpcReduction="0"/>
          </a:bodyPr>
          <a:lstStyle/>
          <a:p>
            <a:pPr marL="318896" indent="-318896" defTabSz="425195">
              <a:lnSpc>
                <a:spcPct val="80000"/>
              </a:lnSpc>
              <a:spcBef>
                <a:spcPts val="600"/>
              </a:spcBef>
              <a:defRPr sz="2232"/>
            </a:pPr>
            <a:r>
              <a:t>Hans Rosling and Company: Gapminder Tools</a:t>
            </a:r>
          </a:p>
          <a:p>
            <a:pPr marL="318896" indent="-318896" defTabSz="425195">
              <a:lnSpc>
                <a:spcPct val="80000"/>
              </a:lnSpc>
              <a:spcBef>
                <a:spcPts val="600"/>
              </a:spcBef>
              <a:defRPr sz="2232"/>
            </a:pPr>
            <a:r>
              <a:t>1800-1870 sees:</a:t>
            </a:r>
          </a:p>
          <a:p>
            <a:pPr lvl="1" marL="744092" indent="-318896" defTabSz="425195">
              <a:lnSpc>
                <a:spcPct val="80000"/>
              </a:lnSpc>
              <a:spcBef>
                <a:spcPts val="600"/>
              </a:spcBef>
              <a:buChar char="•"/>
              <a:defRPr sz="2232"/>
            </a:pPr>
            <a:r>
              <a:t>UK go from $3430 to $6040</a:t>
            </a:r>
          </a:p>
          <a:p>
            <a:pPr lvl="1" marL="744092" indent="-318896" defTabSz="425195">
              <a:lnSpc>
                <a:spcPct val="80000"/>
              </a:lnSpc>
              <a:spcBef>
                <a:spcPts val="600"/>
              </a:spcBef>
              <a:buChar char="•"/>
              <a:defRPr sz="2232"/>
            </a:pPr>
            <a:r>
              <a:t>Italy go from $2220 to $2640</a:t>
            </a:r>
          </a:p>
          <a:p>
            <a:pPr lvl="1" marL="744092" indent="-318896" defTabSz="425195">
              <a:lnSpc>
                <a:spcPct val="80000"/>
              </a:lnSpc>
              <a:spcBef>
                <a:spcPts val="600"/>
              </a:spcBef>
              <a:buChar char="•"/>
              <a:defRPr sz="2232"/>
            </a:pPr>
            <a:r>
              <a:t>China go from $984 to $1100</a:t>
            </a:r>
          </a:p>
          <a:p>
            <a:pPr marL="318896" indent="-318896" defTabSz="425195">
              <a:lnSpc>
                <a:spcPct val="80000"/>
              </a:lnSpc>
              <a:spcBef>
                <a:spcPts val="600"/>
              </a:spcBef>
              <a:defRPr sz="2232"/>
            </a:pPr>
            <a:r>
              <a:t>From 1500-1700 Europeans traveling to the high civilizations of Asia reported general prosperity and order…</a:t>
            </a:r>
          </a:p>
          <a:p>
            <a:pPr lvl="1" marL="744092" indent="-318896" defTabSz="425195">
              <a:lnSpc>
                <a:spcPct val="80000"/>
              </a:lnSpc>
              <a:spcBef>
                <a:spcPts val="600"/>
              </a:spcBef>
              <a:buChar char="•"/>
              <a:defRPr sz="2232"/>
            </a:pPr>
            <a:r>
              <a:t>Not afterwards…</a:t>
            </a:r>
          </a:p>
          <a:p>
            <a:pPr marL="0" indent="0" algn="ctr" defTabSz="425195">
              <a:lnSpc>
                <a:spcPct val="80000"/>
              </a:lnSpc>
              <a:spcBef>
                <a:spcPts val="600"/>
              </a:spcBef>
              <a:buSzTx/>
              <a:buFontTx/>
              <a:buNone/>
              <a:defRPr sz="2232"/>
            </a:pPr>
          </a:p>
          <a:p>
            <a:pPr marL="0" indent="0" algn="ctr" defTabSz="425195">
              <a:spcBef>
                <a:spcPts val="0"/>
              </a:spcBef>
              <a:buSzTx/>
              <a:buFontTx/>
              <a:buNone/>
              <a:defRPr b="1" sz="744">
                <a:uFillTx/>
                <a:latin typeface="Helvetica Neue"/>
                <a:ea typeface="Helvetica Neue"/>
                <a:cs typeface="Helvetica Neue"/>
                <a:sym typeface="Helvetica Neue"/>
              </a:defRPr>
            </a:pPr>
            <a:r>
              <a:rPr u="sng">
                <a:solidFill>
                  <a:srgbClr val="0000FF"/>
                </a:solidFill>
                <a:uFill>
                  <a:solidFill>
                    <a:srgbClr val="0000FF"/>
                  </a:solidFill>
                </a:uFill>
                <a:hlinkClick r:id="rId2" invalidUrl="" action="" tgtFrame="" tooltip="" history="1" highlightClick="0" endSnd="0"/>
              </a:rPr>
              <a:t>https://www.gapminder.org/tools</a:t>
            </a:r>
            <a:r>
              <a:t> </a:t>
            </a:r>
          </a:p>
        </p:txBody>
      </p:sp>
      <p:pic>
        <p:nvPicPr>
          <p:cNvPr id="63" name="Image" descr="Image"/>
          <p:cNvPicPr>
            <a:picLocks noChangeAspect="0"/>
          </p:cNvPicPr>
          <p:nvPr/>
        </p:nvPicPr>
        <p:blipFill>
          <a:blip r:embed="rId3">
            <a:extLst/>
          </a:blip>
          <a:stretch>
            <a:fillRect/>
          </a:stretch>
        </p:blipFill>
        <p:spPr>
          <a:xfrm>
            <a:off x="3742634" y="1270000"/>
            <a:ext cx="5080001" cy="5397500"/>
          </a:xfrm>
          <a:prstGeom prst="rect">
            <a:avLst/>
          </a:prstGeom>
          <a:ln w="12700">
            <a:miter lim="400000"/>
          </a:ln>
        </p:spPr>
      </p:pic>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Establishing an Effective Monopoly of Violence: Implications of the Treason of the Stanleys"/>
          <p:cNvSpPr txBox="1"/>
          <p:nvPr>
            <p:ph type="title" idx="4294967295"/>
          </p:nvPr>
        </p:nvSpPr>
        <p:spPr>
          <a:xfrm>
            <a:off x="277663" y="-1"/>
            <a:ext cx="8572501" cy="1270001"/>
          </a:xfrm>
          <a:prstGeom prst="rect">
            <a:avLst/>
          </a:prstGeom>
        </p:spPr>
        <p:txBody>
          <a:bodyPr>
            <a:normAutofit fontScale="100000" lnSpcReduction="0"/>
          </a:bodyPr>
          <a:lstStyle>
            <a:lvl1pPr defTabSz="219455">
              <a:defRPr sz="2880">
                <a:solidFill>
                  <a:srgbClr val="008000"/>
                </a:solidFill>
              </a:defRPr>
            </a:lvl1pPr>
          </a:lstStyle>
          <a:p>
            <a:pPr/>
            <a:r>
              <a:t>Establishing an Effective Monopoly of Violence: Implications of the Treason of the Stanleys</a:t>
            </a:r>
          </a:p>
        </p:txBody>
      </p:sp>
      <p:sp>
        <p:nvSpPr>
          <p:cNvPr id="332" name="Slide taken from Melissa Dell"/>
          <p:cNvSpPr txBox="1"/>
          <p:nvPr/>
        </p:nvSpPr>
        <p:spPr>
          <a:xfrm>
            <a:off x="6364971" y="6487159"/>
            <a:ext cx="2779029"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333" name="Image" descr="Image"/>
          <p:cNvPicPr>
            <a:picLocks noChangeAspect="1"/>
          </p:cNvPicPr>
          <p:nvPr/>
        </p:nvPicPr>
        <p:blipFill>
          <a:blip r:embed="rId2">
            <a:extLst/>
          </a:blip>
          <a:stretch>
            <a:fillRect/>
          </a:stretch>
        </p:blipFill>
        <p:spPr>
          <a:xfrm>
            <a:off x="2887695" y="1270000"/>
            <a:ext cx="5962469" cy="5217160"/>
          </a:xfrm>
          <a:prstGeom prst="rect">
            <a:avLst/>
          </a:prstGeom>
          <a:ln w="12700">
            <a:miter lim="400000"/>
          </a:ln>
        </p:spPr>
      </p:pic>
      <p:sp>
        <p:nvSpPr>
          <p:cNvPr id="334"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Marcher Lords: Warwick the Kingmake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Marcher Lords: Warwick the Kingmaker</a:t>
            </a:r>
          </a:p>
        </p:txBody>
      </p:sp>
      <p:sp>
        <p:nvSpPr>
          <p:cNvPr id="337"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
        <p:nvSpPr>
          <p:cNvPr id="338" name="Adam Smith: “The great Earl of Warwick is said to have entertained every day, at his different manors, 30,000 people; and though the number here may have been exaggerated, it must, however, have been very great to admit of such exaggeration. A hospitality nearly of the same kind was exercised not many years ago in many different parts of the Highlands of Scotland…"/>
          <p:cNvSpPr txBox="1"/>
          <p:nvPr/>
        </p:nvSpPr>
        <p:spPr>
          <a:xfrm>
            <a:off x="277663" y="1270000"/>
            <a:ext cx="8572501" cy="54381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80473" indent="-180473">
              <a:buSzPct val="100000"/>
              <a:buChar char="•"/>
              <a:defRPr sz="3600">
                <a:latin typeface="Times New Roman"/>
                <a:ea typeface="Times New Roman"/>
                <a:cs typeface="Times New Roman"/>
                <a:sym typeface="Times New Roman"/>
              </a:defRPr>
            </a:pPr>
            <a:r>
              <a:rPr b="1">
                <a:latin typeface="+mj-lt"/>
                <a:ea typeface="+mj-ea"/>
                <a:cs typeface="+mj-cs"/>
                <a:sym typeface="Helvetica"/>
              </a:rPr>
              <a:t>Adam Smith</a:t>
            </a:r>
            <a:r>
              <a:rPr b="1"/>
              <a:t>: “</a:t>
            </a:r>
            <a:r>
              <a:t>The great Earl of Warwick is said to have entertained every day, at his different manors, 30,000 people; and though the number here may have been exaggerated, it must, however, have been very great to admit of such exaggeration. A hospitality nearly of the same kind was exercised not many years ago in many different parts of the Highlands of Scotland…</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 name="Jeremiah Dittmar (2011): The Printing Press as an Agent of Change… II"/>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Jeremiah Dittmar (2011): The Printing Press as an Agent of Change… II</a:t>
            </a:r>
          </a:p>
        </p:txBody>
      </p:sp>
      <p:sp>
        <p:nvSpPr>
          <p:cNvPr id="341" name="Dittmar’s Test: Compare (especially over the period 1500– 1600) population growth of cities that did and did not adopt the printing press before 1500.…"/>
          <p:cNvSpPr txBox="1"/>
          <p:nvPr>
            <p:ph type="body" sz="quarter" idx="4294967295"/>
          </p:nvPr>
        </p:nvSpPr>
        <p:spPr>
          <a:xfrm>
            <a:off x="457200" y="1436687"/>
            <a:ext cx="8229600" cy="1286627"/>
          </a:xfrm>
          <a:prstGeom prst="rect">
            <a:avLst/>
          </a:prstGeom>
        </p:spPr>
        <p:txBody>
          <a:bodyPr>
            <a:normAutofit fontScale="100000" lnSpcReduction="0"/>
          </a:bodyPr>
          <a:lstStyle/>
          <a:p>
            <a:pPr marL="195452" indent="-195452" defTabSz="260604">
              <a:spcBef>
                <a:spcPts val="400"/>
              </a:spcBef>
              <a:defRPr sz="1824"/>
            </a:pPr>
            <a:r>
              <a:t>Dittmar’s Test: Compare (especially over the period 1500– 1600) population growth of cities that did and did not adopt the printing press before 1500.</a:t>
            </a:r>
          </a:p>
          <a:p>
            <a:pPr marL="195452" indent="-195452" defTabSz="260604">
              <a:spcBef>
                <a:spcPts val="400"/>
              </a:spcBef>
              <a:defRPr sz="1824"/>
            </a:pPr>
            <a:r>
              <a:t>Why are DIttmar’s IV estimates so big? 0.6 per century—a near doubling—as opposed to 0.2?</a:t>
            </a:r>
          </a:p>
        </p:txBody>
      </p:sp>
      <p:pic>
        <p:nvPicPr>
          <p:cNvPr id="342" name="delong_typepad_com_rr-earlymoderngrowth_pdf.png" descr="delong_typepad_com_rr-earlymoderngrowth_pdf.png"/>
          <p:cNvPicPr>
            <a:picLocks noChangeAspect="0"/>
          </p:cNvPicPr>
          <p:nvPr/>
        </p:nvPicPr>
        <p:blipFill>
          <a:blip r:embed="rId2">
            <a:extLst/>
          </a:blip>
          <a:stretch>
            <a:fillRect/>
          </a:stretch>
        </p:blipFill>
        <p:spPr>
          <a:xfrm>
            <a:off x="4566252" y="2723313"/>
            <a:ext cx="4120548" cy="3935754"/>
          </a:xfrm>
          <a:prstGeom prst="rect">
            <a:avLst/>
          </a:prstGeom>
          <a:ln w="12700">
            <a:miter lim="400000"/>
          </a:ln>
        </p:spPr>
      </p:pic>
      <p:pic>
        <p:nvPicPr>
          <p:cNvPr id="343" name="delong_typepad_com_rr-earlymoderngrowth_pdf.png" descr="delong_typepad_com_rr-earlymoderngrowth_pdf.png"/>
          <p:cNvPicPr>
            <a:picLocks noChangeAspect="0"/>
          </p:cNvPicPr>
          <p:nvPr/>
        </p:nvPicPr>
        <p:blipFill>
          <a:blip r:embed="rId3">
            <a:extLst/>
          </a:blip>
          <a:stretch>
            <a:fillRect/>
          </a:stretch>
        </p:blipFill>
        <p:spPr>
          <a:xfrm>
            <a:off x="457200" y="2723313"/>
            <a:ext cx="4120548" cy="3935755"/>
          </a:xfrm>
          <a:prstGeom prst="rect">
            <a:avLst/>
          </a:prstGeom>
          <a:ln w="12700">
            <a:miter lim="400000"/>
          </a:ln>
        </p:spPr>
      </p:pic>
      <p:sp>
        <p:nvSpPr>
          <p:cNvPr id="344"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DeLong and Shleifer I"/>
          <p:cNvSpPr txBox="1"/>
          <p:nvPr>
            <p:ph type="title" idx="4294967295"/>
          </p:nvPr>
        </p:nvSpPr>
        <p:spPr>
          <a:xfrm>
            <a:off x="457200" y="274637"/>
            <a:ext cx="8229600" cy="1143001"/>
          </a:xfrm>
          <a:prstGeom prst="rect">
            <a:avLst/>
          </a:prstGeom>
        </p:spPr>
        <p:txBody>
          <a:bodyPr>
            <a:normAutofit fontScale="100000" lnSpcReduction="0"/>
          </a:bodyPr>
          <a:lstStyle>
            <a:lvl1pPr>
              <a:defRPr sz="4400">
                <a:solidFill>
                  <a:srgbClr val="000000"/>
                </a:solidFill>
              </a:defRPr>
            </a:lvl1pPr>
          </a:lstStyle>
          <a:p>
            <a:pPr/>
            <a:r>
              <a:t>DeLong and Shleifer I</a:t>
            </a:r>
          </a:p>
        </p:txBody>
      </p:sp>
      <p:sp>
        <p:nvSpPr>
          <p:cNvPr id="347" name="It’s a big deal…"/>
          <p:cNvSpPr txBox="1"/>
          <p:nvPr>
            <p:ph type="body" sz="quarter" idx="4294967295"/>
          </p:nvPr>
        </p:nvSpPr>
        <p:spPr>
          <a:xfrm>
            <a:off x="457200" y="1417637"/>
            <a:ext cx="8229600" cy="564781"/>
          </a:xfrm>
          <a:prstGeom prst="rect">
            <a:avLst/>
          </a:prstGeom>
        </p:spPr>
        <p:txBody>
          <a:bodyPr>
            <a:normAutofit fontScale="100000" lnSpcReduction="0"/>
          </a:bodyPr>
          <a:lstStyle>
            <a:lvl1pPr marL="329184" indent="-329184" defTabSz="438911">
              <a:defRPr sz="3072"/>
            </a:lvl1pPr>
          </a:lstStyle>
          <a:p>
            <a:pPr/>
            <a:r>
              <a:t>It’s a big deal…</a:t>
            </a:r>
          </a:p>
        </p:txBody>
      </p:sp>
      <p:pic>
        <p:nvPicPr>
          <p:cNvPr id="348" name="www_jstor_org_stable_pdf_725804_pdf_acceptTC_true.png" descr="www_jstor_org_stable_pdf_725804_pdf_acceptTC_true.png"/>
          <p:cNvPicPr>
            <a:picLocks noChangeAspect="0"/>
          </p:cNvPicPr>
          <p:nvPr/>
        </p:nvPicPr>
        <p:blipFill>
          <a:blip r:embed="rId2">
            <a:extLst/>
          </a:blip>
          <a:stretch>
            <a:fillRect/>
          </a:stretch>
        </p:blipFill>
        <p:spPr>
          <a:xfrm>
            <a:off x="457200" y="2102717"/>
            <a:ext cx="8229600" cy="4252573"/>
          </a:xfrm>
          <a:prstGeom prst="rect">
            <a:avLst/>
          </a:prstGeom>
          <a:ln w="12700">
            <a:miter lim="400000"/>
          </a:ln>
        </p:spPr>
      </p:pic>
      <p:sp>
        <p:nvSpPr>
          <p:cNvPr id="349"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 name="DeLong and Shleifer III"/>
          <p:cNvSpPr txBox="1"/>
          <p:nvPr>
            <p:ph type="title" idx="4294967295"/>
          </p:nvPr>
        </p:nvSpPr>
        <p:spPr>
          <a:xfrm>
            <a:off x="457200" y="274637"/>
            <a:ext cx="8229600" cy="1143001"/>
          </a:xfrm>
          <a:prstGeom prst="rect">
            <a:avLst/>
          </a:prstGeom>
        </p:spPr>
        <p:txBody>
          <a:bodyPr>
            <a:normAutofit fontScale="100000" lnSpcReduction="0"/>
          </a:bodyPr>
          <a:lstStyle>
            <a:lvl1pPr>
              <a:defRPr sz="4400">
                <a:solidFill>
                  <a:srgbClr val="000000"/>
                </a:solidFill>
              </a:defRPr>
            </a:lvl1pPr>
          </a:lstStyle>
          <a:p>
            <a:pPr/>
            <a:r>
              <a:t>DeLong and Shleifer III</a:t>
            </a:r>
          </a:p>
        </p:txBody>
      </p:sp>
      <p:sp>
        <p:nvSpPr>
          <p:cNvPr id="352" name="Northern Italy in 1500-1650 is “surprising” as absolutist then…"/>
          <p:cNvSpPr txBox="1"/>
          <p:nvPr>
            <p:ph type="body" sz="half" idx="4294967295"/>
          </p:nvPr>
        </p:nvSpPr>
        <p:spPr>
          <a:xfrm>
            <a:off x="457200" y="1417637"/>
            <a:ext cx="2596766" cy="5024406"/>
          </a:xfrm>
          <a:prstGeom prst="rect">
            <a:avLst/>
          </a:prstGeom>
        </p:spPr>
        <p:txBody>
          <a:bodyPr>
            <a:normAutofit fontScale="100000" lnSpcReduction="0"/>
          </a:bodyPr>
          <a:lstStyle/>
          <a:p>
            <a:pPr marL="188595" indent="-188595" defTabSz="251460">
              <a:spcBef>
                <a:spcPts val="400"/>
              </a:spcBef>
              <a:defRPr sz="1760"/>
            </a:pPr>
            <a:r>
              <a:t>Northern Italy in 1500-1650 is “surprising” as absolutist then</a:t>
            </a:r>
          </a:p>
          <a:p>
            <a:pPr marL="188595" indent="-188595" defTabSz="251460">
              <a:spcBef>
                <a:spcPts val="400"/>
              </a:spcBef>
              <a:defRPr sz="1760"/>
            </a:pPr>
            <a:r>
              <a:t>England 1650-1800 is “surprising” as non-absolutist then</a:t>
            </a:r>
          </a:p>
          <a:p>
            <a:pPr marL="188595" indent="-188595" defTabSz="251460">
              <a:spcBef>
                <a:spcPts val="400"/>
              </a:spcBef>
              <a:defRPr sz="1760"/>
            </a:pPr>
            <a:r>
              <a:t>WTF?! with the Italian urban boom 1050-1200</a:t>
            </a:r>
          </a:p>
          <a:p>
            <a:pPr marL="188595" indent="-188595" defTabSz="251460">
              <a:spcBef>
                <a:spcPts val="400"/>
              </a:spcBef>
              <a:defRPr sz="1760"/>
            </a:pPr>
            <a:r>
              <a:t>Econometric problems</a:t>
            </a:r>
          </a:p>
          <a:p>
            <a:pPr lvl="1" marL="440055" indent="-188595" defTabSz="251460">
              <a:spcBef>
                <a:spcPts val="400"/>
              </a:spcBef>
              <a:buChar char="•"/>
              <a:defRPr sz="1760"/>
            </a:pPr>
            <a:r>
              <a:t>Normal distribution—we have only 45 observations, and 30 degrees of freedom…</a:t>
            </a:r>
          </a:p>
          <a:p>
            <a:pPr lvl="1" marL="440055" indent="-188595" defTabSz="251460">
              <a:spcBef>
                <a:spcPts val="400"/>
              </a:spcBef>
              <a:buChar char="•"/>
              <a:defRPr sz="1760"/>
            </a:pPr>
            <a:r>
              <a:t>The file-drawer problem…</a:t>
            </a:r>
          </a:p>
        </p:txBody>
      </p:sp>
      <p:pic>
        <p:nvPicPr>
          <p:cNvPr id="353" name="delong_typepad_com_rr-earlymoderngrowth_pdf.png" descr="delong_typepad_com_rr-earlymoderngrowth_pdf.png"/>
          <p:cNvPicPr>
            <a:picLocks noChangeAspect="0"/>
          </p:cNvPicPr>
          <p:nvPr/>
        </p:nvPicPr>
        <p:blipFill>
          <a:blip r:embed="rId2">
            <a:extLst/>
          </a:blip>
          <a:stretch>
            <a:fillRect/>
          </a:stretch>
        </p:blipFill>
        <p:spPr>
          <a:xfrm>
            <a:off x="3053965" y="1417637"/>
            <a:ext cx="5632835" cy="5024406"/>
          </a:xfrm>
          <a:prstGeom prst="rect">
            <a:avLst/>
          </a:prstGeom>
          <a:ln w="12700">
            <a:miter lim="400000"/>
          </a:ln>
        </p:spPr>
      </p:pic>
      <p:sp>
        <p:nvSpPr>
          <p:cNvPr id="354"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 name="“Commercial Society” of the Eighteenth Century…"/>
          <p:cNvSpPr txBox="1"/>
          <p:nvPr>
            <p:ph type="body" sz="half" idx="4294967295"/>
          </p:nvPr>
        </p:nvSpPr>
        <p:spPr>
          <a:xfrm>
            <a:off x="277663" y="1267122"/>
            <a:ext cx="8572501" cy="2089923"/>
          </a:xfrm>
          <a:prstGeom prst="rect">
            <a:avLst/>
          </a:prstGeom>
        </p:spPr>
        <p:txBody>
          <a:bodyPr>
            <a:normAutofit fontScale="100000" lnSpcReduction="0"/>
          </a:bodyPr>
          <a:lstStyle/>
          <a:p>
            <a:pPr marL="0" indent="0" defTabSz="370331">
              <a:spcBef>
                <a:spcPts val="0"/>
              </a:spcBef>
              <a:buSzTx/>
              <a:buFontTx/>
              <a:buNone/>
              <a:defRPr b="1" sz="1944">
                <a:latin typeface="+mj-lt"/>
                <a:ea typeface="+mj-ea"/>
                <a:cs typeface="+mj-cs"/>
                <a:sym typeface="Helvetica"/>
              </a:defRPr>
            </a:pPr>
            <a:r>
              <a:t>“Commercial Society” of the Eighteenth Century</a:t>
            </a:r>
          </a:p>
          <a:p>
            <a:pPr marL="194911" indent="-194911" defTabSz="370331">
              <a:spcBef>
                <a:spcPts val="0"/>
              </a:spcBef>
              <a:buFontTx/>
              <a:defRPr sz="1620">
                <a:latin typeface="Times New Roman"/>
                <a:ea typeface="Times New Roman"/>
                <a:cs typeface="Times New Roman"/>
                <a:sym typeface="Times New Roman"/>
              </a:defRPr>
            </a:pPr>
            <a:r>
              <a:t>An extra 1500 years of invention and innovation, yes…</a:t>
            </a:r>
          </a:p>
          <a:p>
            <a:pPr lvl="1" marL="503521" indent="-194911" defTabSz="370331">
              <a:spcBef>
                <a:spcPts val="0"/>
              </a:spcBef>
              <a:buFontTx/>
              <a:buChar char="•"/>
              <a:defRPr sz="1620">
                <a:latin typeface="Times New Roman"/>
                <a:ea typeface="Times New Roman"/>
                <a:cs typeface="Times New Roman"/>
                <a:sym typeface="Times New Roman"/>
              </a:defRPr>
            </a:pPr>
            <a:r>
              <a:t>Scope of control…</a:t>
            </a:r>
          </a:p>
          <a:p>
            <a:pPr lvl="1" marL="503521" indent="-194911" defTabSz="370331">
              <a:spcBef>
                <a:spcPts val="0"/>
              </a:spcBef>
              <a:buFontTx/>
              <a:buChar char="•"/>
              <a:defRPr sz="1620">
                <a:latin typeface="Times New Roman"/>
                <a:ea typeface="Times New Roman"/>
                <a:cs typeface="Times New Roman"/>
                <a:sym typeface="Times New Roman"/>
              </a:defRPr>
            </a:pPr>
            <a:r>
              <a:t>Columbian Exchange…</a:t>
            </a:r>
          </a:p>
          <a:p>
            <a:pPr marL="194911" indent="-194911" defTabSz="370331">
              <a:spcBef>
                <a:spcPts val="0"/>
              </a:spcBef>
              <a:buFontTx/>
              <a:defRPr sz="1620">
                <a:latin typeface="Times New Roman"/>
                <a:ea typeface="Times New Roman"/>
                <a:cs typeface="Times New Roman"/>
                <a:sym typeface="Times New Roman"/>
              </a:defRPr>
            </a:pPr>
            <a:r>
              <a:t>But, otherwise, how different from Antonine Rome or Sung China or Abbasid Mesopotamia?</a:t>
            </a:r>
          </a:p>
          <a:p>
            <a:pPr lvl="1" marL="503521" indent="-194911" defTabSz="370331">
              <a:spcBef>
                <a:spcPts val="0"/>
              </a:spcBef>
              <a:buFontTx/>
              <a:buChar char="•"/>
              <a:defRPr sz="1620">
                <a:latin typeface="Times New Roman"/>
                <a:ea typeface="Times New Roman"/>
                <a:cs typeface="Times New Roman"/>
                <a:sym typeface="Times New Roman"/>
              </a:defRPr>
            </a:pPr>
            <a:r>
              <a:t>It did occur in Antonine Rome…</a:t>
            </a:r>
          </a:p>
          <a:p>
            <a:pPr lvl="1" marL="503521" indent="-194911" defTabSz="370331">
              <a:spcBef>
                <a:spcPts val="0"/>
              </a:spcBef>
              <a:buFontTx/>
              <a:buChar char="•"/>
              <a:defRPr sz="1620">
                <a:latin typeface="Times New Roman"/>
                <a:ea typeface="Times New Roman"/>
                <a:cs typeface="Times New Roman"/>
                <a:sym typeface="Times New Roman"/>
              </a:defRPr>
            </a:pPr>
            <a:r>
              <a:t>Temin: no industrial revolution…</a:t>
            </a:r>
          </a:p>
        </p:txBody>
      </p:sp>
      <p:sp>
        <p:nvSpPr>
          <p:cNvPr id="357" name="Discussion"/>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Discussion</a:t>
            </a:r>
          </a:p>
        </p:txBody>
      </p:sp>
      <p:sp>
        <p:nvSpPr>
          <p:cNvPr id="358" name="10:35-10:5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10:35-10:50</a:t>
            </a:r>
          </a:p>
        </p:txBody>
      </p:sp>
      <p:pic>
        <p:nvPicPr>
          <p:cNvPr id="359" name="Screen Shot 2020-02-18 at 9.00.59 AM.png" descr="Screen Shot 2020-02-18 at 9.00.59 AM.png"/>
          <p:cNvPicPr>
            <a:picLocks noChangeAspect="1"/>
          </p:cNvPicPr>
          <p:nvPr/>
        </p:nvPicPr>
        <p:blipFill>
          <a:blip r:embed="rId2">
            <a:extLst/>
          </a:blip>
          <a:stretch>
            <a:fillRect/>
          </a:stretch>
        </p:blipFill>
        <p:spPr>
          <a:xfrm>
            <a:off x="765801" y="3357044"/>
            <a:ext cx="6632201" cy="2934808"/>
          </a:xfrm>
          <a:prstGeom prst="rect">
            <a:avLst/>
          </a:prstGeom>
          <a:ln w="12700">
            <a:miter lim="400000"/>
          </a:ln>
        </p:spPr>
      </p:pic>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 name="We Have a Very Keen-Eyed Contemporary Observer:…"/>
          <p:cNvSpPr txBox="1"/>
          <p:nvPr>
            <p:ph type="body" idx="4294967295"/>
          </p:nvPr>
        </p:nvSpPr>
        <p:spPr>
          <a:xfrm>
            <a:off x="277663" y="1270000"/>
            <a:ext cx="8572501" cy="5080000"/>
          </a:xfrm>
          <a:prstGeom prst="rect">
            <a:avLst/>
          </a:prstGeom>
        </p:spPr>
        <p:txBody>
          <a:bodyPr>
            <a:normAutofit fontScale="100000" lnSpcReduction="0"/>
          </a:bodyPr>
          <a:lstStyle/>
          <a:p>
            <a:pPr marL="0" indent="0" defTabSz="406908">
              <a:spcBef>
                <a:spcPts val="0"/>
              </a:spcBef>
              <a:buSzTx/>
              <a:buFontTx/>
              <a:buNone/>
              <a:defRPr b="1" sz="2136">
                <a:latin typeface="+mj-lt"/>
                <a:ea typeface="+mj-ea"/>
                <a:cs typeface="+mj-cs"/>
                <a:sym typeface="Helvetica"/>
              </a:defRPr>
            </a:pPr>
            <a:r>
              <a:t>We Have a Very Keen-Eyed Contemporary Observer:</a:t>
            </a:r>
          </a:p>
          <a:p>
            <a:pPr marL="214162" indent="-214162" defTabSz="406908">
              <a:spcBef>
                <a:spcPts val="0"/>
              </a:spcBef>
              <a:buFontTx/>
              <a:defRPr sz="1779">
                <a:latin typeface="Times New Roman"/>
                <a:ea typeface="Times New Roman"/>
                <a:cs typeface="Times New Roman"/>
                <a:sym typeface="Times New Roman"/>
              </a:defRPr>
            </a:pPr>
            <a:r>
              <a:rPr b="1">
                <a:latin typeface="+mj-lt"/>
                <a:ea typeface="+mj-ea"/>
                <a:cs typeface="+mj-cs"/>
                <a:sym typeface="Helvetica"/>
              </a:rPr>
              <a:t>Read: </a:t>
            </a:r>
            <a:r>
              <a:t>Christopher Berry (2018): </a:t>
            </a:r>
            <a:r>
              <a:rPr i="1"/>
              <a:t>Adam Smith: A Very Short Introduction,</a:t>
            </a:r>
            <a:r>
              <a:t> chs. 1, 4-6</a:t>
            </a:r>
            <a:r>
              <a:rPr i="1"/>
              <a:t> </a:t>
            </a:r>
            <a:r>
              <a:t>&lt;</a:t>
            </a:r>
            <a:r>
              <a:rPr u="sng">
                <a:solidFill>
                  <a:srgbClr val="0000FF"/>
                </a:solidFill>
                <a:uFill>
                  <a:solidFill>
                    <a:srgbClr val="0000FF"/>
                  </a:solidFill>
                </a:uFill>
                <a:hlinkClick r:id="rId2" invalidUrl="" action="" tgtFrame="" tooltip="" history="1" highlightClick="0" endSnd="0"/>
              </a:rPr>
              <a:t>https://delong.typepad.com/files/berry-smith.pdf</a:t>
            </a:r>
            <a:r>
              <a:t>&gt;</a:t>
            </a:r>
          </a:p>
          <a:p>
            <a:pPr marL="214162" indent="-214162" defTabSz="406908">
              <a:spcBef>
                <a:spcPts val="0"/>
              </a:spcBef>
              <a:buFontTx/>
              <a:defRPr sz="1779">
                <a:latin typeface="Times New Roman"/>
                <a:ea typeface="Times New Roman"/>
                <a:cs typeface="Times New Roman"/>
                <a:sym typeface="Times New Roman"/>
              </a:defRPr>
            </a:pPr>
            <a:r>
              <a:t>The market economy as a game changer</a:t>
            </a:r>
          </a:p>
          <a:p>
            <a:pPr marL="214162" indent="-214162" defTabSz="406908">
              <a:spcBef>
                <a:spcPts val="0"/>
              </a:spcBef>
              <a:buFontTx/>
              <a:defRPr sz="1779">
                <a:latin typeface="Times New Roman"/>
                <a:ea typeface="Times New Roman"/>
                <a:cs typeface="Times New Roman"/>
                <a:sym typeface="Times New Roman"/>
              </a:defRPr>
            </a:pPr>
            <a:r>
              <a:t>Commercial society:</a:t>
            </a:r>
          </a:p>
          <a:p>
            <a:pPr lvl="1" marL="553252" indent="-214162" defTabSz="406908">
              <a:spcBef>
                <a:spcPts val="0"/>
              </a:spcBef>
              <a:buFontTx/>
              <a:buChar char="•"/>
              <a:defRPr sz="1779">
                <a:latin typeface="Times New Roman"/>
                <a:ea typeface="Times New Roman"/>
                <a:cs typeface="Times New Roman"/>
                <a:sym typeface="Times New Roman"/>
              </a:defRPr>
            </a:pPr>
            <a:r>
              <a:t>Hunter, shepherd, agricultural, and commercial stages…</a:t>
            </a:r>
          </a:p>
          <a:p>
            <a:pPr lvl="1" marL="553252" indent="-214162" defTabSz="406908">
              <a:spcBef>
                <a:spcPts val="0"/>
              </a:spcBef>
              <a:buFontTx/>
              <a:buChar char="•"/>
              <a:defRPr sz="1779">
                <a:latin typeface="Times New Roman"/>
                <a:ea typeface="Times New Roman"/>
                <a:cs typeface="Times New Roman"/>
                <a:sym typeface="Times New Roman"/>
              </a:defRPr>
            </a:pPr>
            <a:r>
              <a:t>“It is Smith’s explicit reference to a ‘commercial society’ that is distinctive and Smith here is a pioneer…”</a:t>
            </a:r>
          </a:p>
          <a:p>
            <a:pPr lvl="1" marL="553252" indent="-214162" defTabSz="406908">
              <a:spcBef>
                <a:spcPts val="0"/>
              </a:spcBef>
              <a:buFontTx/>
              <a:buChar char="•"/>
              <a:defRPr sz="1779">
                <a:latin typeface="Times New Roman"/>
                <a:ea typeface="Times New Roman"/>
                <a:cs typeface="Times New Roman"/>
                <a:sym typeface="Times New Roman"/>
              </a:defRPr>
            </a:pPr>
            <a:r>
              <a:t>Agrarian-Age power lies with the owners of land, and government is ‘a combination of the rich to oppress the poor’</a:t>
            </a:r>
          </a:p>
          <a:p>
            <a:pPr lvl="1" marL="553252" indent="-214162" defTabSz="406908">
              <a:spcBef>
                <a:spcPts val="0"/>
              </a:spcBef>
              <a:buFontTx/>
              <a:buChar char="•"/>
              <a:defRPr sz="1779">
                <a:latin typeface="Times New Roman"/>
                <a:ea typeface="Times New Roman"/>
                <a:cs typeface="Times New Roman"/>
                <a:sym typeface="Times New Roman"/>
              </a:defRPr>
            </a:pPr>
            <a:r>
              <a:t>Commercial society sees the growth of the rule of law—and a government that can enforce its property-rights order against local notables, roving bandits, </a:t>
            </a:r>
            <a:r>
              <a:rPr i="1"/>
              <a:t>and its own functionaries…</a:t>
            </a:r>
          </a:p>
          <a:p>
            <a:pPr lvl="1" marL="553252" indent="-214162" defTabSz="406908">
              <a:spcBef>
                <a:spcPts val="0"/>
              </a:spcBef>
              <a:buFontTx/>
              <a:buChar char="•"/>
              <a:defRPr sz="1779">
                <a:latin typeface="Times New Roman"/>
                <a:ea typeface="Times New Roman"/>
                <a:cs typeface="Times New Roman"/>
                <a:sym typeface="Times New Roman"/>
              </a:defRPr>
            </a:pPr>
          </a:p>
          <a:p>
            <a:pPr lvl="1" marL="553252" indent="-214162" defTabSz="406908">
              <a:spcBef>
                <a:spcPts val="0"/>
              </a:spcBef>
              <a:buFontTx/>
              <a:buChar char="•"/>
              <a:defRPr sz="1779">
                <a:latin typeface="Times New Roman"/>
                <a:ea typeface="Times New Roman"/>
                <a:cs typeface="Times New Roman"/>
                <a:sym typeface="Times New Roman"/>
              </a:defRPr>
            </a:pPr>
          </a:p>
          <a:p>
            <a:pPr marL="214162" indent="-214162" defTabSz="406908">
              <a:spcBef>
                <a:spcPts val="0"/>
              </a:spcBef>
              <a:buFontTx/>
              <a:defRPr sz="1779">
                <a:latin typeface="Times New Roman"/>
                <a:ea typeface="Times New Roman"/>
                <a:cs typeface="Times New Roman"/>
                <a:sym typeface="Times New Roman"/>
              </a:defRPr>
            </a:pPr>
          </a:p>
          <a:p>
            <a:pPr marL="0" indent="0" defTabSz="406908">
              <a:spcBef>
                <a:spcPts val="0"/>
              </a:spcBef>
              <a:buSzTx/>
              <a:buFontTx/>
              <a:buNone/>
              <a:defRPr b="1" sz="2136">
                <a:latin typeface="+mj-lt"/>
                <a:ea typeface="+mj-ea"/>
                <a:cs typeface="+mj-cs"/>
                <a:sym typeface="Helvetica"/>
              </a:defRPr>
            </a:pPr>
          </a:p>
        </p:txBody>
      </p:sp>
      <p:sp>
        <p:nvSpPr>
          <p:cNvPr id="362" name="Review: Adam Smith"/>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Review: Adam Smith</a:t>
            </a:r>
          </a:p>
        </p:txBody>
      </p:sp>
      <p:sp>
        <p:nvSpPr>
          <p:cNvPr id="363"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Friedrich Engels:…"/>
          <p:cNvSpPr txBox="1"/>
          <p:nvPr>
            <p:ph type="body" idx="4294967295"/>
          </p:nvPr>
        </p:nvSpPr>
        <p:spPr>
          <a:xfrm>
            <a:off x="277663" y="1267122"/>
            <a:ext cx="8572501" cy="5080001"/>
          </a:xfrm>
          <a:prstGeom prst="rect">
            <a:avLst/>
          </a:prstGeom>
        </p:spPr>
        <p:txBody>
          <a:bodyPr>
            <a:normAutofit fontScale="100000" lnSpcReduction="0"/>
          </a:bodyPr>
          <a:lstStyle/>
          <a:p>
            <a:pPr marL="0" indent="0">
              <a:spcBef>
                <a:spcPts val="0"/>
              </a:spcBef>
              <a:buSzTx/>
              <a:buFontTx/>
              <a:buNone/>
              <a:defRPr b="1" sz="2400">
                <a:latin typeface="+mj-lt"/>
                <a:ea typeface="+mj-ea"/>
                <a:cs typeface="+mj-cs"/>
                <a:sym typeface="Helvetica"/>
              </a:defRPr>
            </a:pPr>
            <a:r>
              <a:t>Friedrich Engels:</a:t>
            </a:r>
          </a:p>
          <a:p>
            <a:pPr marL="240631" indent="-240631">
              <a:spcBef>
                <a:spcPts val="0"/>
              </a:spcBef>
              <a:buFontTx/>
              <a:defRPr sz="2000">
                <a:latin typeface="Times New Roman"/>
                <a:ea typeface="Times New Roman"/>
                <a:cs typeface="Times New Roman"/>
                <a:sym typeface="Times New Roman"/>
              </a:defRPr>
            </a:pPr>
            <a:r>
              <a:t>“Exceptional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lords…” </a:t>
            </a:r>
            <a:r>
              <a:rPr i="1"/>
              <a:t>Origin of the Family…</a:t>
            </a:r>
          </a:p>
          <a:p>
            <a:pPr marL="240631" indent="-240631">
              <a:spcBef>
                <a:spcPts val="0"/>
              </a:spcBef>
              <a:buFontTx/>
              <a:defRPr sz="2000">
                <a:latin typeface="Times New Roman"/>
                <a:ea typeface="Times New Roman"/>
                <a:cs typeface="Times New Roman"/>
                <a:sym typeface="Times New Roman"/>
              </a:defRPr>
            </a:pPr>
            <a:r>
              <a:t>It was in the kings’ and their bureaucracies’ interests—and they were (sometimes) able to make it stick.</a:t>
            </a:r>
          </a:p>
        </p:txBody>
      </p:sp>
      <p:sp>
        <p:nvSpPr>
          <p:cNvPr id="366" name="Why the Emergence of “Commercial Socie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latin typeface="+mj-lt"/>
                <a:ea typeface="+mj-ea"/>
                <a:cs typeface="+mj-cs"/>
                <a:sym typeface="Helvetica"/>
              </a:defRPr>
            </a:lvl1pPr>
          </a:lstStyle>
          <a:p>
            <a:pPr/>
            <a:r>
              <a:t>Why the Emergence of “Commercial Society”</a:t>
            </a:r>
          </a:p>
        </p:txBody>
      </p:sp>
      <p:sp>
        <p:nvSpPr>
          <p:cNvPr id="367"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9" name="Adam Smith, according to Berry:…"/>
          <p:cNvSpPr txBox="1"/>
          <p:nvPr>
            <p:ph type="body" idx="4294967295"/>
          </p:nvPr>
        </p:nvSpPr>
        <p:spPr>
          <a:xfrm>
            <a:off x="277663" y="1267122"/>
            <a:ext cx="8572501" cy="5080001"/>
          </a:xfrm>
          <a:prstGeom prst="rect">
            <a:avLst/>
          </a:prstGeom>
        </p:spPr>
        <p:txBody>
          <a:bodyPr>
            <a:normAutofit fontScale="100000" lnSpcReduction="0"/>
          </a:bodyPr>
          <a:lstStyle/>
          <a:p>
            <a:pPr marL="0" indent="0" defTabSz="365760">
              <a:spcBef>
                <a:spcPts val="0"/>
              </a:spcBef>
              <a:buSzTx/>
              <a:buFontTx/>
              <a:buNone/>
              <a:defRPr b="1" sz="1920">
                <a:latin typeface="+mj-lt"/>
                <a:ea typeface="+mj-ea"/>
                <a:cs typeface="+mj-cs"/>
                <a:sym typeface="Helvetica"/>
              </a:defRPr>
            </a:pPr>
            <a:r>
              <a:t>Adam Smith, according to Berry:</a:t>
            </a:r>
          </a:p>
          <a:p>
            <a:pPr marL="192505" indent="-192505" defTabSz="365760">
              <a:spcBef>
                <a:spcPts val="0"/>
              </a:spcBef>
              <a:buFontTx/>
              <a:defRPr sz="1600">
                <a:latin typeface="Times New Roman"/>
                <a:ea typeface="Times New Roman"/>
                <a:cs typeface="Times New Roman"/>
                <a:sym typeface="Times New Roman"/>
              </a:defRPr>
            </a:pPr>
            <a:r>
              <a:t>“The feudal lords were masters… settled disputes, enforced discipline, and commanded their tenants to fight on their behalf….. [But] when foreign commerce introduced… what Smith deliberately calls frivolous and useless goods (he mentions diamond buckles) the lords sold off their land or granted long leases… undermine[d] their power to command and their ability to act as judges because those who had been previously dependent became independent: ‘For the gratification of the most childish, the meanest and the most sordid of all vanities’… these landlords gradually bartered away their whole power and authority (WN 419)…</a:t>
            </a:r>
          </a:p>
          <a:p>
            <a:pPr marL="192505" indent="-192505" defTabSz="365760">
              <a:spcBef>
                <a:spcPts val="0"/>
              </a:spcBef>
              <a:buFontTx/>
              <a:defRPr sz="1600">
                <a:latin typeface="Times New Roman"/>
                <a:ea typeface="Times New Roman"/>
                <a:cs typeface="Times New Roman"/>
                <a:sym typeface="Times New Roman"/>
              </a:defRPr>
            </a:pPr>
            <a:r>
              <a:t>“Smith calls this change a ‘revolution of the greatest importance to the publick happiness’ (WN 422)</a:t>
            </a:r>
          </a:p>
          <a:p>
            <a:pPr lvl="1" marL="497305" indent="-192505" defTabSz="365760">
              <a:spcBef>
                <a:spcPts val="0"/>
              </a:spcBef>
              <a:buFontTx/>
              <a:buChar char="•"/>
              <a:defRPr sz="1600">
                <a:latin typeface="Times New Roman"/>
                <a:ea typeface="Times New Roman"/>
                <a:cs typeface="Times New Roman"/>
                <a:sym typeface="Times New Roman"/>
              </a:defRPr>
            </a:pPr>
            <a:r>
              <a:t>But it was not brought about with the deliberate aim to further the public good…</a:t>
            </a:r>
          </a:p>
          <a:p>
            <a:pPr lvl="1" marL="497305" indent="-192505" defTabSz="365760">
              <a:spcBef>
                <a:spcPts val="0"/>
              </a:spcBef>
              <a:buFontTx/>
              <a:buChar char="•"/>
              <a:defRPr sz="1600">
                <a:latin typeface="Times New Roman"/>
                <a:ea typeface="Times New Roman"/>
                <a:cs typeface="Times New Roman"/>
                <a:sym typeface="Times New Roman"/>
              </a:defRPr>
            </a:pPr>
            <a:r>
              <a:t>It was, rather, an example of unintended consequences.</a:t>
            </a:r>
          </a:p>
          <a:p>
            <a:pPr marL="192505" indent="-192505" defTabSz="365760">
              <a:spcBef>
                <a:spcPts val="0"/>
              </a:spcBef>
              <a:buFontTx/>
              <a:defRPr sz="1600">
                <a:latin typeface="Times New Roman"/>
                <a:ea typeface="Times New Roman"/>
                <a:cs typeface="Times New Roman"/>
                <a:sym typeface="Times New Roman"/>
              </a:defRPr>
            </a:pPr>
            <a:r>
              <a:t>This made possible the ‘regular administration of justice’. </a:t>
            </a:r>
          </a:p>
          <a:p>
            <a:pPr marL="192505" indent="-192505" defTabSz="365760">
              <a:spcBef>
                <a:spcPts val="0"/>
              </a:spcBef>
              <a:buFontTx/>
              <a:defRPr sz="1600">
                <a:latin typeface="Times New Roman"/>
                <a:ea typeface="Times New Roman"/>
                <a:cs typeface="Times New Roman"/>
                <a:sym typeface="Times New Roman"/>
              </a:defRPr>
            </a:pPr>
            <a:r>
              <a:t>The establishment of that uniformity is crucial</a:t>
            </a:r>
          </a:p>
          <a:p>
            <a:pPr marL="192505" indent="-192505" defTabSz="365760">
              <a:spcBef>
                <a:spcPts val="0"/>
              </a:spcBef>
              <a:buFontTx/>
              <a:defRPr sz="1600">
                <a:latin typeface="Times New Roman"/>
                <a:ea typeface="Times New Roman"/>
                <a:cs typeface="Times New Roman"/>
                <a:sym typeface="Times New Roman"/>
              </a:defRPr>
            </a:pPr>
            <a:r>
              <a:t>Without it a commercial society is not possible</a:t>
            </a:r>
          </a:p>
          <a:p>
            <a:pPr marL="192505" indent="-192505" defTabSz="365760">
              <a:spcBef>
                <a:spcPts val="0"/>
              </a:spcBef>
              <a:buFontTx/>
              <a:defRPr sz="1600">
                <a:latin typeface="Times New Roman"/>
                <a:ea typeface="Times New Roman"/>
                <a:cs typeface="Times New Roman"/>
                <a:sym typeface="Times New Roman"/>
              </a:defRPr>
            </a:pPr>
          </a:p>
          <a:p>
            <a:pPr lvl="1" marL="497305" indent="-192505" defTabSz="365760">
              <a:spcBef>
                <a:spcPts val="0"/>
              </a:spcBef>
              <a:buFontTx/>
              <a:buChar char="•"/>
              <a:defRPr sz="1600">
                <a:latin typeface="Times New Roman"/>
                <a:ea typeface="Times New Roman"/>
                <a:cs typeface="Times New Roman"/>
                <a:sym typeface="Times New Roman"/>
              </a:defRPr>
            </a:pPr>
          </a:p>
          <a:p>
            <a:pPr lvl="1" marL="497305" indent="-192505" defTabSz="365760">
              <a:spcBef>
                <a:spcPts val="0"/>
              </a:spcBef>
              <a:buFontTx/>
              <a:buChar char="•"/>
              <a:defRPr sz="1600">
                <a:latin typeface="Times New Roman"/>
                <a:ea typeface="Times New Roman"/>
                <a:cs typeface="Times New Roman"/>
                <a:sym typeface="Times New Roman"/>
              </a:defRPr>
            </a:pPr>
          </a:p>
          <a:p>
            <a:pPr marL="192505" indent="-192505" defTabSz="365760">
              <a:spcBef>
                <a:spcPts val="0"/>
              </a:spcBef>
              <a:buFontTx/>
              <a:defRPr sz="1600">
                <a:latin typeface="Times New Roman"/>
                <a:ea typeface="Times New Roman"/>
                <a:cs typeface="Times New Roman"/>
                <a:sym typeface="Times New Roman"/>
              </a:defRPr>
            </a:pPr>
          </a:p>
          <a:p>
            <a:pPr marL="0" indent="0" defTabSz="365760">
              <a:spcBef>
                <a:spcPts val="0"/>
              </a:spcBef>
              <a:buSzTx/>
              <a:buFontTx/>
              <a:buNone/>
              <a:defRPr b="1" sz="1920">
                <a:latin typeface="+mj-lt"/>
                <a:ea typeface="+mj-ea"/>
                <a:cs typeface="+mj-cs"/>
                <a:sym typeface="Helvetica"/>
              </a:defRPr>
            </a:pPr>
          </a:p>
        </p:txBody>
      </p:sp>
      <p:sp>
        <p:nvSpPr>
          <p:cNvPr id="370" name="Why the Emergence of “Commercial Society”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latin typeface="+mj-lt"/>
                <a:ea typeface="+mj-ea"/>
                <a:cs typeface="+mj-cs"/>
                <a:sym typeface="Helvetica"/>
              </a:defRPr>
            </a:lvl1pPr>
          </a:lstStyle>
          <a:p>
            <a:pPr/>
            <a:r>
              <a:t>Why the Emergence of “Commercial Society” II</a:t>
            </a:r>
          </a:p>
        </p:txBody>
      </p:sp>
      <p:sp>
        <p:nvSpPr>
          <p:cNvPr id="371"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3" name="Commercial Revolution Prosperity:…"/>
          <p:cNvSpPr txBox="1"/>
          <p:nvPr>
            <p:ph type="body" idx="4294967295"/>
          </p:nvPr>
        </p:nvSpPr>
        <p:spPr>
          <a:xfrm>
            <a:off x="277663" y="1267122"/>
            <a:ext cx="8572501" cy="5080001"/>
          </a:xfrm>
          <a:prstGeom prst="rect">
            <a:avLst/>
          </a:prstGeom>
        </p:spPr>
        <p:txBody>
          <a:bodyPr>
            <a:normAutofit fontScale="100000" lnSpcReduction="0"/>
          </a:bodyPr>
          <a:lstStyle/>
          <a:p>
            <a:pPr marL="0" indent="0" defTabSz="224027">
              <a:spcBef>
                <a:spcPts val="0"/>
              </a:spcBef>
              <a:buSzTx/>
              <a:buFontTx/>
              <a:buNone/>
              <a:defRPr b="1" sz="2352">
                <a:latin typeface="+mj-lt"/>
                <a:ea typeface="+mj-ea"/>
                <a:cs typeface="+mj-cs"/>
                <a:sym typeface="Helvetica"/>
              </a:defRPr>
            </a:pPr>
            <a:r>
              <a:t>Commercial Revolution Prosperity:</a:t>
            </a:r>
          </a:p>
          <a:p>
            <a:pPr marL="196515" indent="-196515" defTabSz="224027">
              <a:spcBef>
                <a:spcPts val="500"/>
              </a:spcBef>
              <a:buFontTx/>
              <a:defRPr sz="1764">
                <a:latin typeface="Times New Roman"/>
                <a:ea typeface="Times New Roman"/>
                <a:cs typeface="Times New Roman"/>
                <a:sym typeface="Times New Roman"/>
              </a:defRPr>
            </a:pPr>
            <a:r>
              <a:t>“Universal opulence which extends itself to the lowest ranks of the people…”</a:t>
            </a:r>
          </a:p>
          <a:p>
            <a:pPr marL="196515" indent="-196515" defTabSz="224027">
              <a:spcBef>
                <a:spcPts val="500"/>
              </a:spcBef>
              <a:buFontTx/>
              <a:defRPr sz="1764">
                <a:latin typeface="Times New Roman"/>
                <a:ea typeface="Times New Roman"/>
                <a:cs typeface="Times New Roman"/>
                <a:sym typeface="Times New Roman"/>
              </a:defRPr>
            </a:pPr>
            <a:r>
              <a:t>Because of the division of labor…</a:t>
            </a:r>
          </a:p>
          <a:p>
            <a:pPr marL="196515" indent="-196515" defTabSz="224027">
              <a:spcBef>
                <a:spcPts val="500"/>
              </a:spcBef>
              <a:buFontTx/>
              <a:defRPr sz="1764">
                <a:latin typeface="Times New Roman"/>
                <a:ea typeface="Times New Roman"/>
                <a:cs typeface="Times New Roman"/>
                <a:sym typeface="Times New Roman"/>
              </a:defRPr>
            </a:pPr>
            <a:r>
              <a:t>Possible only in a well-governed society…</a:t>
            </a:r>
          </a:p>
          <a:p>
            <a:pPr marL="196515" indent="-196515" defTabSz="224027">
              <a:spcBef>
                <a:spcPts val="500"/>
              </a:spcBef>
              <a:buFontTx/>
              <a:defRPr sz="1764">
                <a:latin typeface="Times New Roman"/>
                <a:ea typeface="Times New Roman"/>
                <a:cs typeface="Times New Roman"/>
                <a:sym typeface="Times New Roman"/>
              </a:defRPr>
            </a:pPr>
            <a:r>
              <a:t>Berry: “Through the division of labour ten individuals could make 48,000 pins a day—equivalent to 4,800 each. But if each individual performed all the tasks required (drawing, straightening, cutting, pointing the wire, and so on) then less than twenty would have been manufactured. He gives three reasons for this: increased dexterity that comes from reducing each individual’s task to ‘one simple operation’; time-saving that stems from not having to transfer from one task to the next; and inventing better ways of executing the task prompted by the concentration on one task…”</a:t>
            </a:r>
          </a:p>
          <a:p>
            <a:pPr marL="196515" indent="-196515" defTabSz="224027">
              <a:spcBef>
                <a:spcPts val="500"/>
              </a:spcBef>
              <a:buFontTx/>
              <a:defRPr sz="1764">
                <a:latin typeface="Times New Roman"/>
                <a:ea typeface="Times New Roman"/>
                <a:cs typeface="Times New Roman"/>
                <a:sym typeface="Times New Roman"/>
              </a:defRPr>
            </a:pPr>
            <a:r>
              <a:t>Division of labor depends on the extent of the market…</a:t>
            </a:r>
          </a:p>
          <a:p>
            <a:pPr marL="196515" indent="-196515" defTabSz="224027">
              <a:spcBef>
                <a:spcPts val="500"/>
              </a:spcBef>
              <a:buFontTx/>
              <a:defRPr sz="1764">
                <a:latin typeface="Times New Roman"/>
                <a:ea typeface="Times New Roman"/>
                <a:cs typeface="Times New Roman"/>
                <a:sym typeface="Times New Roman"/>
              </a:defRPr>
            </a:pPr>
            <a:r>
              <a:t>And self-interest: “it is not from the benevolence of the butcher, the brewer or the baker that we expect our dinner, but from their regard to their own interest. We address ourselves not to their humanity but to their self- love and never talk to them of our own necessities but of their advantages. Nobody but a beggar chuses to depend chiefly upon the benevolence of his fellow-citizens…”</a:t>
            </a:r>
          </a:p>
        </p:txBody>
      </p:sp>
      <p:sp>
        <p:nvSpPr>
          <p:cNvPr id="374" name="Once You Have the Preconditions for “Commercial Socie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latin typeface="+mj-lt"/>
                <a:ea typeface="+mj-ea"/>
                <a:cs typeface="+mj-cs"/>
                <a:sym typeface="Helvetica"/>
              </a:defRPr>
            </a:lvl1pPr>
          </a:lstStyle>
          <a:p>
            <a:pPr/>
            <a:r>
              <a:t>Once You Have the Preconditions for “Commercial Society”…</a:t>
            </a:r>
          </a:p>
        </p:txBody>
      </p:sp>
      <p:sp>
        <p:nvSpPr>
          <p:cNvPr id="375"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 name="England Before 1800 Not Much Special"/>
          <p:cNvSpPr txBox="1"/>
          <p:nvPr>
            <p:ph type="title" idx="4294967295"/>
          </p:nvPr>
        </p:nvSpPr>
        <p:spPr>
          <a:xfrm>
            <a:off x="457200" y="-1"/>
            <a:ext cx="8255000" cy="1270001"/>
          </a:xfrm>
          <a:prstGeom prst="rect">
            <a:avLst/>
          </a:prstGeom>
        </p:spPr>
        <p:txBody>
          <a:bodyPr>
            <a:normAutofit fontScale="100000" lnSpcReduction="0"/>
          </a:bodyPr>
          <a:lstStyle>
            <a:lvl1pPr defTabSz="301752">
              <a:defRPr sz="3960"/>
            </a:lvl1pPr>
          </a:lstStyle>
          <a:p>
            <a:pPr/>
            <a:r>
              <a:t>England Before 1800 Not Much Special</a:t>
            </a:r>
          </a:p>
        </p:txBody>
      </p:sp>
      <p:sp>
        <p:nvSpPr>
          <p:cNvPr id="66" name="1265-1345: High Middle Ages……"/>
          <p:cNvSpPr txBox="1"/>
          <p:nvPr>
            <p:ph type="body" sz="half" idx="4294967295"/>
          </p:nvPr>
        </p:nvSpPr>
        <p:spPr>
          <a:xfrm>
            <a:off x="457199" y="1269999"/>
            <a:ext cx="3410437" cy="5397501"/>
          </a:xfrm>
          <a:prstGeom prst="rect">
            <a:avLst/>
          </a:prstGeom>
        </p:spPr>
        <p:txBody>
          <a:bodyPr>
            <a:normAutofit fontScale="100000" lnSpcReduction="0"/>
          </a:bodyPr>
          <a:lstStyle/>
          <a:p>
            <a:pPr marL="264032" indent="-264032" defTabSz="352043">
              <a:lnSpc>
                <a:spcPct val="80000"/>
              </a:lnSpc>
              <a:spcBef>
                <a:spcPts val="400"/>
              </a:spcBef>
              <a:defRPr sz="1848"/>
            </a:pPr>
            <a:r>
              <a:t>1265-1345: High Middle Ages…</a:t>
            </a:r>
          </a:p>
          <a:p>
            <a:pPr marL="264032" indent="-264032" defTabSz="352043">
              <a:lnSpc>
                <a:spcPct val="80000"/>
              </a:lnSpc>
              <a:spcBef>
                <a:spcPts val="400"/>
              </a:spcBef>
              <a:defRPr sz="1848"/>
            </a:pPr>
            <a:r>
              <a:t>1355-1475: Bubonic Plague and socio-economic aftermath…</a:t>
            </a:r>
          </a:p>
          <a:p>
            <a:pPr marL="264032" indent="-264032" defTabSz="352043">
              <a:lnSpc>
                <a:spcPct val="80000"/>
              </a:lnSpc>
              <a:spcBef>
                <a:spcPts val="400"/>
              </a:spcBef>
              <a:defRPr sz="1848"/>
            </a:pPr>
            <a:r>
              <a:t>1475-1595: Malthusian Demographic Recovery… </a:t>
            </a:r>
          </a:p>
          <a:p>
            <a:pPr marL="264032" indent="-264032" defTabSz="352043">
              <a:lnSpc>
                <a:spcPct val="80000"/>
              </a:lnSpc>
              <a:spcBef>
                <a:spcPts val="400"/>
              </a:spcBef>
              <a:defRPr sz="1848"/>
            </a:pPr>
            <a:r>
              <a:t>1595-1775: Profits of Atlantic Seaborne Empire…</a:t>
            </a:r>
          </a:p>
          <a:p>
            <a:pPr marL="264032" indent="-264032" defTabSz="352043">
              <a:lnSpc>
                <a:spcPct val="80000"/>
              </a:lnSpc>
              <a:spcBef>
                <a:spcPts val="400"/>
              </a:spcBef>
              <a:defRPr sz="1848"/>
            </a:pPr>
            <a:r>
              <a:t>1775-1845: Demographic explosion, with little or no trickle-down… </a:t>
            </a:r>
          </a:p>
          <a:p>
            <a:pPr marL="264032" indent="-264032" defTabSz="352043">
              <a:lnSpc>
                <a:spcPct val="80000"/>
              </a:lnSpc>
              <a:spcBef>
                <a:spcPts val="400"/>
              </a:spcBef>
              <a:defRPr sz="1848"/>
            </a:pPr>
            <a:r>
              <a:t>John Stuart Mill (1848 and 1871): “It is questionable if all the mechanical inventions yet made have lightened the day's toil of any human being. They have enabled a greater population to live the same life of drudgery and imprisonment…”</a:t>
            </a:r>
          </a:p>
          <a:p>
            <a:pPr marL="0" indent="0" algn="ctr" defTabSz="352043">
              <a:lnSpc>
                <a:spcPct val="80000"/>
              </a:lnSpc>
              <a:spcBef>
                <a:spcPts val="400"/>
              </a:spcBef>
              <a:buSzTx/>
              <a:buFontTx/>
              <a:buNone/>
              <a:defRPr sz="1848"/>
            </a:pPr>
          </a:p>
          <a:p>
            <a:pPr marL="0" indent="0" algn="ctr" defTabSz="352043">
              <a:spcBef>
                <a:spcPts val="0"/>
              </a:spcBef>
              <a:buSzTx/>
              <a:buFontTx/>
              <a:buNone/>
              <a:defRPr b="1" sz="616">
                <a:uFillTx/>
                <a:latin typeface="Helvetica Neue"/>
                <a:ea typeface="Helvetica Neue"/>
                <a:cs typeface="Helvetica Neue"/>
                <a:sym typeface="Helvetica Neue"/>
              </a:defRPr>
            </a:pPr>
            <a:r>
              <a:t>http://faculty.econ.ucdavis.edu/faculty/gclark/papers/secret2001.pdf</a:t>
            </a:r>
          </a:p>
        </p:txBody>
      </p:sp>
      <p:pic>
        <p:nvPicPr>
          <p:cNvPr id="67" name="Image" descr="Image"/>
          <p:cNvPicPr>
            <a:picLocks noChangeAspect="1"/>
          </p:cNvPicPr>
          <p:nvPr/>
        </p:nvPicPr>
        <p:blipFill>
          <a:blip r:embed="rId2">
            <a:extLst/>
          </a:blip>
          <a:stretch>
            <a:fillRect/>
          </a:stretch>
        </p:blipFill>
        <p:spPr>
          <a:xfrm>
            <a:off x="3867635" y="1269999"/>
            <a:ext cx="5206468" cy="4191916"/>
          </a:xfrm>
          <a:prstGeom prst="rect">
            <a:avLst/>
          </a:prstGeom>
          <a:ln w="12700">
            <a:miter lim="400000"/>
          </a:ln>
        </p:spPr>
      </p:pic>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7" name="Depends on Universal Principles: Smith according to Berry:…"/>
          <p:cNvSpPr txBox="1"/>
          <p:nvPr>
            <p:ph type="body" idx="4294967295"/>
          </p:nvPr>
        </p:nvSpPr>
        <p:spPr>
          <a:xfrm>
            <a:off x="277663" y="1267122"/>
            <a:ext cx="8572501" cy="5080001"/>
          </a:xfrm>
          <a:prstGeom prst="rect">
            <a:avLst/>
          </a:prstGeom>
        </p:spPr>
        <p:txBody>
          <a:bodyPr>
            <a:normAutofit fontScale="100000" lnSpcReduction="0"/>
          </a:bodyPr>
          <a:lstStyle/>
          <a:p>
            <a:pPr marL="0" indent="0" defTabSz="182880">
              <a:buSzTx/>
              <a:buFontTx/>
              <a:buNone/>
              <a:defRPr b="1" sz="1920">
                <a:latin typeface="+mj-lt"/>
                <a:ea typeface="+mj-ea"/>
                <a:cs typeface="+mj-cs"/>
                <a:sym typeface="Helvetica"/>
              </a:defRPr>
            </a:pPr>
            <a:r>
              <a:t>Depends on Universal Principles: Smith according to Berry:</a:t>
            </a:r>
          </a:p>
          <a:p>
            <a:pPr marL="192505" indent="-192505" defTabSz="182880">
              <a:buFontTx/>
              <a:defRPr sz="1920">
                <a:latin typeface="Times New Roman"/>
                <a:ea typeface="Times New Roman"/>
                <a:cs typeface="Times New Roman"/>
                <a:sym typeface="Times New Roman"/>
              </a:defRPr>
            </a:pPr>
            <a:r>
              <a:t>A ‘science of human nature’.</a:t>
            </a:r>
          </a:p>
          <a:p>
            <a:pPr marL="192505" indent="-192505" defTabSz="182880">
              <a:buFontTx/>
              <a:defRPr sz="1920">
                <a:latin typeface="Times New Roman"/>
                <a:ea typeface="Times New Roman"/>
                <a:cs typeface="Times New Roman"/>
                <a:sym typeface="Times New Roman"/>
              </a:defRPr>
            </a:pPr>
            <a:r>
              <a:t>The self-interested hope of everyone to better their own condition. </a:t>
            </a:r>
          </a:p>
          <a:p>
            <a:pPr marL="192505" indent="-192505" defTabSz="182880">
              <a:buFontTx/>
              <a:defRPr sz="1920">
                <a:latin typeface="Times New Roman"/>
                <a:ea typeface="Times New Roman"/>
                <a:cs typeface="Times New Roman"/>
                <a:sym typeface="Times New Roman"/>
              </a:defRPr>
            </a:pPr>
            <a:r>
              <a:t>The moral principle that everyone is free.</a:t>
            </a:r>
          </a:p>
          <a:p>
            <a:pPr marL="192505" indent="-192505" defTabSz="182880">
              <a:buFontTx/>
              <a:defRPr sz="1920">
                <a:latin typeface="Times New Roman"/>
                <a:ea typeface="Times New Roman"/>
                <a:cs typeface="Times New Roman"/>
                <a:sym typeface="Times New Roman"/>
              </a:defRPr>
            </a:pPr>
            <a:r>
              <a:t>Individuals are the best judges of their own interests</a:t>
            </a:r>
          </a:p>
          <a:p>
            <a:pPr marL="192505" indent="-192505" defTabSz="182880">
              <a:buFontTx/>
              <a:defRPr sz="1920">
                <a:latin typeface="Times New Roman"/>
                <a:ea typeface="Times New Roman"/>
                <a:cs typeface="Times New Roman"/>
                <a:sym typeface="Times New Roman"/>
              </a:defRPr>
            </a:pPr>
            <a:r>
              <a:t>The outcomes of particular exchanges redound unintentionally to the general benefit.</a:t>
            </a:r>
          </a:p>
          <a:p>
            <a:pPr marL="192505" indent="-192505" defTabSz="182880">
              <a:buFontTx/>
              <a:defRPr sz="1920">
                <a:latin typeface="Times New Roman"/>
                <a:ea typeface="Times New Roman"/>
                <a:cs typeface="Times New Roman"/>
                <a:sym typeface="Times New Roman"/>
              </a:defRPr>
            </a:pPr>
            <a:r>
              <a:t>The ‘miserable poverty’ of the savage nations, as depicted in his Introduction, is left behind</a:t>
            </a:r>
          </a:p>
          <a:p>
            <a:pPr marL="192505" indent="-192505" defTabSz="182880">
              <a:buFontTx/>
              <a:defRPr sz="1920">
                <a:latin typeface="Times New Roman"/>
                <a:ea typeface="Times New Roman"/>
                <a:cs typeface="Times New Roman"/>
                <a:sym typeface="Times New Roman"/>
              </a:defRPr>
            </a:pPr>
            <a:r>
              <a:t>The twin blessings of opulence and freedom are experienced.</a:t>
            </a:r>
          </a:p>
          <a:p>
            <a:pPr marL="160421" indent="-160421" defTabSz="182880">
              <a:spcBef>
                <a:spcPts val="400"/>
              </a:spcBef>
              <a:buFontTx/>
              <a:defRPr sz="1920">
                <a:latin typeface="Times New Roman"/>
                <a:ea typeface="Times New Roman"/>
                <a:cs typeface="Times New Roman"/>
                <a:sym typeface="Times New Roman"/>
              </a:defRPr>
            </a:pPr>
          </a:p>
        </p:txBody>
      </p:sp>
      <p:pic>
        <p:nvPicPr>
          <p:cNvPr id="378" name="Image" descr="Image"/>
          <p:cNvPicPr>
            <a:picLocks noChangeAspect="1"/>
          </p:cNvPicPr>
          <p:nvPr/>
        </p:nvPicPr>
        <p:blipFill>
          <a:blip r:embed="rId2">
            <a:extLst/>
          </a:blip>
          <a:stretch>
            <a:fillRect/>
          </a:stretch>
        </p:blipFill>
        <p:spPr>
          <a:xfrm>
            <a:off x="277663" y="1267122"/>
            <a:ext cx="6651245" cy="4988434"/>
          </a:xfrm>
          <a:prstGeom prst="rect">
            <a:avLst/>
          </a:prstGeom>
          <a:ln w="12700">
            <a:miter lim="400000"/>
          </a:ln>
        </p:spPr>
      </p:pic>
      <p:sp>
        <p:nvSpPr>
          <p:cNvPr id="379" name="Smith’s “System of Natural Liberty”"/>
          <p:cNvSpPr txBox="1"/>
          <p:nvPr>
            <p:ph type="title" idx="4294967295"/>
          </p:nvPr>
        </p:nvSpPr>
        <p:spPr>
          <a:xfrm>
            <a:off x="277663" y="-1"/>
            <a:ext cx="8572501" cy="1270001"/>
          </a:xfrm>
          <a:prstGeom prst="rect">
            <a:avLst/>
          </a:prstGeom>
        </p:spPr>
        <p:txBody>
          <a:bodyPr>
            <a:normAutofit fontScale="100000" lnSpcReduction="0"/>
          </a:bodyPr>
          <a:lstStyle>
            <a:lvl1pPr defTabSz="297179">
              <a:defRPr sz="3900">
                <a:solidFill>
                  <a:srgbClr val="000080"/>
                </a:solidFill>
                <a:latin typeface="+mj-lt"/>
                <a:ea typeface="+mj-ea"/>
                <a:cs typeface="+mj-cs"/>
                <a:sym typeface="Helvetica"/>
              </a:defRPr>
            </a:lvl1pPr>
          </a:lstStyle>
          <a:p>
            <a:pPr/>
            <a:r>
              <a:t>Smith’s “System of Natural Liberty”</a:t>
            </a:r>
          </a:p>
        </p:txBody>
      </p:sp>
      <p:sp>
        <p:nvSpPr>
          <p:cNvPr id="380"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 name="Review: Why Was Pre-Industrial Progress so Slow on Averag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Why Was Pre-Industrial Progress so Slow on Average?</a:t>
            </a:r>
          </a:p>
        </p:txBody>
      </p:sp>
      <p:sp>
        <p:nvSpPr>
          <p:cNvPr id="383" name="Our readings:…"/>
          <p:cNvSpPr txBox="1"/>
          <p:nvPr>
            <p:ph type="body" sz="half" idx="4294967295"/>
          </p:nvPr>
        </p:nvSpPr>
        <p:spPr>
          <a:xfrm>
            <a:off x="277663" y="1270000"/>
            <a:ext cx="4358967" cy="5310441"/>
          </a:xfrm>
          <a:prstGeom prst="rect">
            <a:avLst/>
          </a:prstGeom>
        </p:spPr>
        <p:txBody>
          <a:bodyPr>
            <a:normAutofit fontScale="100000" lnSpcReduction="0"/>
          </a:bodyPr>
          <a:lstStyle/>
          <a:p>
            <a:pPr marL="0" indent="0" defTabSz="356615">
              <a:spcBef>
                <a:spcPts val="900"/>
              </a:spcBef>
              <a:buSzTx/>
              <a:buFontTx/>
              <a:buNone/>
              <a:defRPr sz="1871">
                <a:latin typeface="+mj-lt"/>
                <a:ea typeface="+mj-ea"/>
                <a:cs typeface="+mj-cs"/>
                <a:sym typeface="Helvetica"/>
              </a:defRPr>
            </a:pPr>
            <a:r>
              <a:rPr b="1"/>
              <a:t>Our readings:</a:t>
            </a:r>
          </a:p>
          <a:p>
            <a:pPr marL="187692" indent="-187692" defTabSz="356615">
              <a:spcBef>
                <a:spcPts val="900"/>
              </a:spcBef>
              <a:buFontTx/>
              <a:defRPr sz="1871">
                <a:latin typeface="Times New Roman"/>
                <a:ea typeface="Times New Roman"/>
                <a:cs typeface="Times New Roman"/>
                <a:sym typeface="Times New Roman"/>
              </a:defRPr>
            </a:pPr>
            <a:r>
              <a:t>Willem M. Jongman (2007): Gibbon was Right: The Decline and Fall of the Roman Economy &lt;</a:t>
            </a:r>
            <a:r>
              <a:rPr u="sng">
                <a:solidFill>
                  <a:srgbClr val="0000FF"/>
                </a:solidFill>
                <a:uFill>
                  <a:solidFill>
                    <a:srgbClr val="0000FF"/>
                  </a:solidFill>
                </a:uFill>
                <a:hlinkClick r:id="rId2" invalidUrl="" action="" tgtFrame="" tooltip="" history="1" highlightClick="0" endSnd="0"/>
              </a:rPr>
              <a:t>https://delong.typepad.com/jongman-gibbon-was-right.pdf</a:t>
            </a:r>
            <a:r>
              <a:t>&gt;</a:t>
            </a:r>
          </a:p>
          <a:p>
            <a:pPr marL="187692" indent="-187692" defTabSz="356615">
              <a:spcBef>
                <a:spcPts val="900"/>
              </a:spcBef>
              <a:buFontTx/>
              <a:defRPr sz="1871">
                <a:latin typeface="Times New Roman"/>
                <a:ea typeface="Times New Roman"/>
                <a:cs typeface="Times New Roman"/>
                <a:sym typeface="Times New Roman"/>
              </a:defRPr>
            </a:pPr>
            <a:r>
              <a:t>Peter Temin: The Roman Market Economy, Roman Growth &lt;</a:t>
            </a:r>
            <a:r>
              <a:rPr u="sng">
                <a:solidFill>
                  <a:srgbClr val="0000FF"/>
                </a:solidFill>
                <a:uFill>
                  <a:solidFill>
                    <a:srgbClr val="0000FF"/>
                  </a:solidFill>
                </a:uFill>
                <a:hlinkClick r:id="rId3" invalidUrl="" action="" tgtFrame="" tooltip="" history="1" highlightClick="0" endSnd="0"/>
              </a:rPr>
              <a:t>https://delong.typepad.com/files/temin-roman-growth.pdf</a:t>
            </a:r>
            <a:r>
              <a:t>&gt;</a:t>
            </a:r>
          </a:p>
          <a:p>
            <a:pPr marL="187692" indent="-187692" defTabSz="356615">
              <a:spcBef>
                <a:spcPts val="900"/>
              </a:spcBef>
              <a:buFontTx/>
              <a:defRPr sz="1871">
                <a:latin typeface="Times New Roman"/>
                <a:ea typeface="Times New Roman"/>
                <a:cs typeface="Times New Roman"/>
                <a:sym typeface="Times New Roman"/>
              </a:defRPr>
            </a:pPr>
            <a:r>
              <a:t>Moses Finley: Technical Innovation and Economic Progress in the Ancient World &lt;</a:t>
            </a:r>
            <a:r>
              <a:rPr u="sng">
                <a:solidFill>
                  <a:srgbClr val="0000FF"/>
                </a:solidFill>
                <a:uFill>
                  <a:solidFill>
                    <a:srgbClr val="0000FF"/>
                  </a:solidFill>
                </a:uFill>
                <a:hlinkClick r:id="rId4" invalidUrl="" action="" tgtFrame="" tooltip="" history="1" highlightClick="0" endSnd="0"/>
              </a:rPr>
              <a:t>https://delong.typepad.com/finley-technical.pdf</a:t>
            </a:r>
            <a:r>
              <a:t>&gt;</a:t>
            </a:r>
          </a:p>
          <a:p>
            <a:pPr marL="187692" indent="-187692" defTabSz="356615">
              <a:spcBef>
                <a:spcPts val="900"/>
              </a:spcBef>
              <a:buFontTx/>
              <a:defRPr sz="1871">
                <a:latin typeface="Times New Roman"/>
                <a:ea typeface="Times New Roman"/>
                <a:cs typeface="Times New Roman"/>
                <a:sym typeface="Times New Roman"/>
              </a:defRPr>
            </a:pPr>
            <a:r>
              <a:t>Josh Ober (2019): Agamemnon's Cluelessness, selections &lt;</a:t>
            </a:r>
            <a:r>
              <a:rPr u="sng">
                <a:solidFill>
                  <a:srgbClr val="0000FF"/>
                </a:solidFill>
                <a:uFill>
                  <a:solidFill>
                    <a:srgbClr val="0000FF"/>
                  </a:solidFill>
                </a:uFill>
                <a:hlinkClick r:id="rId5" invalidUrl="" action="" tgtFrame="" tooltip="" history="1" highlightClick="0" endSnd="0"/>
              </a:rPr>
              <a:t>https://delong.typepad.com/files/ober-agamemnon-selections.pdf</a:t>
            </a:r>
            <a:r>
              <a:t>&gt;</a:t>
            </a:r>
          </a:p>
        </p:txBody>
      </p:sp>
      <p:pic>
        <p:nvPicPr>
          <p:cNvPr id="384" name="Image" descr="Image"/>
          <p:cNvPicPr>
            <a:picLocks noChangeAspect="1"/>
          </p:cNvPicPr>
          <p:nvPr/>
        </p:nvPicPr>
        <p:blipFill>
          <a:blip r:embed="rId6">
            <a:extLst/>
          </a:blip>
          <a:stretch>
            <a:fillRect/>
          </a:stretch>
        </p:blipFill>
        <p:spPr>
          <a:xfrm>
            <a:off x="4636629" y="1270000"/>
            <a:ext cx="4097499" cy="2258715"/>
          </a:xfrm>
          <a:prstGeom prst="rect">
            <a:avLst/>
          </a:prstGeom>
          <a:ln w="12700">
            <a:miter lim="400000"/>
          </a:ln>
        </p:spPr>
      </p:pic>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 name="Potential Points of View"/>
          <p:cNvSpPr txBox="1"/>
          <p:nvPr>
            <p:ph type="title" idx="4294967295"/>
          </p:nvPr>
        </p:nvSpPr>
        <p:spPr>
          <a:xfrm>
            <a:off x="277663" y="-1"/>
            <a:ext cx="8572501" cy="1270001"/>
          </a:xfrm>
          <a:prstGeom prst="rect">
            <a:avLst/>
          </a:prstGeom>
        </p:spPr>
        <p:txBody>
          <a:bodyPr>
            <a:normAutofit fontScale="100000" lnSpcReduction="0"/>
          </a:bodyPr>
          <a:lstStyle>
            <a:lvl1pPr defTabSz="448055">
              <a:defRPr sz="5880">
                <a:solidFill>
                  <a:srgbClr val="000080"/>
                </a:solidFill>
              </a:defRPr>
            </a:lvl1pPr>
          </a:lstStyle>
          <a:p>
            <a:pPr/>
            <a:r>
              <a:t>Potential Points of View</a:t>
            </a:r>
          </a:p>
        </p:txBody>
      </p:sp>
      <p:sp>
        <p:nvSpPr>
          <p:cNvPr id="387" name="What are the possibilities here?:…"/>
          <p:cNvSpPr txBox="1"/>
          <p:nvPr>
            <p:ph type="body" idx="4294967295"/>
          </p:nvPr>
        </p:nvSpPr>
        <p:spPr>
          <a:xfrm>
            <a:off x="277663" y="1270000"/>
            <a:ext cx="8572501" cy="5346044"/>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What are the possibilities here?:</a:t>
            </a:r>
          </a:p>
          <a:p>
            <a:pPr marL="240631" indent="-240631">
              <a:spcBef>
                <a:spcPts val="1200"/>
              </a:spcBef>
              <a:buFontTx/>
              <a:defRPr sz="2400">
                <a:latin typeface="Times New Roman"/>
                <a:ea typeface="Times New Roman"/>
                <a:cs typeface="Times New Roman"/>
                <a:sym typeface="Times New Roman"/>
              </a:defRPr>
            </a:pPr>
            <a:r>
              <a:t>No puzzle—given how few heads they had, and given the absence of printing and the difficulty of controlled experiments, it is a miracle that they managed to advance technology as far as they did as fast as they did… (Kremer)</a:t>
            </a:r>
          </a:p>
          <a:p>
            <a:pPr marL="240631" indent="-240631">
              <a:spcBef>
                <a:spcPts val="1200"/>
              </a:spcBef>
              <a:buFontTx/>
              <a:defRPr sz="2400">
                <a:latin typeface="Times New Roman"/>
                <a:ea typeface="Times New Roman"/>
                <a:cs typeface="Times New Roman"/>
                <a:sym typeface="Times New Roman"/>
              </a:defRPr>
            </a:pPr>
            <a:r>
              <a:t>No: there was something wrong. They had the wrong kind of society… (Finley, critiqued by Ober)</a:t>
            </a:r>
          </a:p>
          <a:p>
            <a:pPr marL="240631" indent="-240631">
              <a:spcBef>
                <a:spcPts val="1200"/>
              </a:spcBef>
              <a:buFontTx/>
              <a:defRPr sz="2400">
                <a:latin typeface="Times New Roman"/>
                <a:ea typeface="Times New Roman"/>
                <a:cs typeface="Times New Roman"/>
                <a:sym typeface="Times New Roman"/>
              </a:defRPr>
            </a:pPr>
            <a:r>
              <a:t>No: something went wrong: civilization seems to be progressing up to the year 1… 0.013%/yr… 0.030%/yr… 0.061%/yr… &amp; then it stalls out: instead of doubling to a Commercial Revolution rate of growth after the year 1, the rate of ideas growth halves again… (Jongman)</a:t>
            </a:r>
          </a:p>
        </p:txBody>
      </p:sp>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9" name="Our Four Reading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Our Four Readings</a:t>
            </a:r>
          </a:p>
        </p:txBody>
      </p:sp>
      <p:sp>
        <p:nvSpPr>
          <p:cNvPr id="390" name="What possibilities do they argue for?:…"/>
          <p:cNvSpPr txBox="1"/>
          <p:nvPr>
            <p:ph type="body" idx="4294967295"/>
          </p:nvPr>
        </p:nvSpPr>
        <p:spPr>
          <a:xfrm>
            <a:off x="277663" y="1270000"/>
            <a:ext cx="8572501" cy="5346044"/>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What possibilities do they argue for?:</a:t>
            </a:r>
          </a:p>
          <a:p>
            <a:pPr marL="115503" indent="-115503" defTabSz="219455">
              <a:spcBef>
                <a:spcPts val="500"/>
              </a:spcBef>
              <a:buFontTx/>
              <a:defRPr sz="1152">
                <a:latin typeface="Times New Roman"/>
                <a:ea typeface="Times New Roman"/>
                <a:cs typeface="Times New Roman"/>
                <a:sym typeface="Times New Roman"/>
              </a:defRPr>
            </a:pPr>
            <a:r>
              <a:t>Jongman: </a:t>
            </a:r>
          </a:p>
          <a:p>
            <a:pPr lvl="1" marL="298383" indent="-115503" defTabSz="219455">
              <a:spcBef>
                <a:spcPts val="500"/>
              </a:spcBef>
              <a:buFontTx/>
              <a:buChar char="•"/>
              <a:defRPr sz="1152">
                <a:latin typeface="Times New Roman"/>
                <a:ea typeface="Times New Roman"/>
                <a:cs typeface="Times New Roman"/>
                <a:sym typeface="Times New Roman"/>
              </a:defRPr>
            </a:pPr>
            <a:r>
              <a:t>“Population went down… production per man hour must have gone up…. The Roman Empire should have turned into a world of happy and prosperous peasants…. Reality was, of course, different… the emergence of a new social, political, and legal regime, where oppression replaces the entitlements of citizenship…”</a:t>
            </a:r>
          </a:p>
          <a:p>
            <a:pPr marL="115503" indent="-115503" defTabSz="219455">
              <a:spcBef>
                <a:spcPts val="500"/>
              </a:spcBef>
              <a:buFontTx/>
              <a:defRPr sz="1152">
                <a:latin typeface="Times New Roman"/>
                <a:ea typeface="Times New Roman"/>
                <a:cs typeface="Times New Roman"/>
                <a:sym typeface="Times New Roman"/>
              </a:defRPr>
            </a:pPr>
            <a:r>
              <a:t>Temin:</a:t>
            </a:r>
          </a:p>
          <a:p>
            <a:pPr lvl="1" marL="298383" indent="-115503" defTabSz="219455">
              <a:spcBef>
                <a:spcPts val="500"/>
              </a:spcBef>
              <a:buFontTx/>
              <a:buChar char="•"/>
              <a:defRPr sz="1152">
                <a:latin typeface="Times New Roman"/>
                <a:ea typeface="Times New Roman"/>
                <a:cs typeface="Times New Roman"/>
                <a:sym typeface="Times New Roman"/>
              </a:defRPr>
            </a:pPr>
            <a:r>
              <a:t>“The high ratio of wages to energy costs was not only absent in eighteenth-century continental Europe; it was absent as well in the Roman Empire…. There was no possibility of escaping from the Malthusian constraints… no possibility that industrialization could have begun in the ancient world…” </a:t>
            </a:r>
          </a:p>
          <a:p>
            <a:pPr marL="115503" indent="-115503" defTabSz="219455">
              <a:spcBef>
                <a:spcPts val="500"/>
              </a:spcBef>
              <a:buFontTx/>
              <a:defRPr sz="1152">
                <a:latin typeface="Times New Roman"/>
                <a:ea typeface="Times New Roman"/>
                <a:cs typeface="Times New Roman"/>
                <a:sym typeface="Times New Roman"/>
              </a:defRPr>
            </a:pPr>
            <a:r>
              <a:t>Finley:</a:t>
            </a:r>
          </a:p>
          <a:p>
            <a:pPr lvl="1" marL="298383" indent="-115503" defTabSz="219455">
              <a:spcBef>
                <a:spcPts val="500"/>
              </a:spcBef>
              <a:buFontTx/>
              <a:buChar char="•"/>
              <a:defRPr sz="1152">
                <a:latin typeface="Times New Roman"/>
                <a:ea typeface="Times New Roman"/>
                <a:cs typeface="Times New Roman"/>
                <a:sym typeface="Times New Roman"/>
              </a:defRPr>
            </a:pPr>
            <a:r>
              <a:t>“The pejorative judgments of ancient writers about labour, and specifically about the labour of the artisan, and of anyone who works for another, are too continuous, numerous, and unanimous, too wrapped up in discussions of every aspect of ancient life, to be dismissed as empty rhetoric. In other slave-owning societies for whom there is fuller documentation, these implications and their practical effects are unmistakable. Writing about the Great Trek, for example, Sir Keith Hancock said: 'The Boers very soon convinced themselves that artisans' work and slaves' work were the same thing—a conviction which struck such deep roots in their minds that their descendants in the nineteenth century left to British immigrants almost all the opportunities of skilled industrial employment in the expanding towns'. Or Tocqueville, whose I83I notebooks are filled with the theme that 'slavery is even more prejudicial to the masters than to the slaves', because, as a leading Louisville merchant said to him, 'it deprives us of the energy and spirit of enterprise that characterizes the States that have no slaves’…. Comparisons must be made with caution and reserve. But this particular one seems to me to be valid and necessary…”</a:t>
            </a:r>
          </a:p>
          <a:p>
            <a:pPr marL="115503" indent="-115503" defTabSz="219455">
              <a:spcBef>
                <a:spcPts val="500"/>
              </a:spcBef>
              <a:buFontTx/>
              <a:defRPr sz="1152">
                <a:latin typeface="Times New Roman"/>
                <a:ea typeface="Times New Roman"/>
                <a:cs typeface="Times New Roman"/>
                <a:sym typeface="Times New Roman"/>
              </a:defRPr>
            </a:pPr>
            <a:r>
              <a:t>Ober:</a:t>
            </a:r>
          </a:p>
          <a:p>
            <a:pPr lvl="1" marL="298383" indent="-115503" defTabSz="219455">
              <a:spcBef>
                <a:spcPts val="500"/>
              </a:spcBef>
              <a:buFontTx/>
              <a:buChar char="•"/>
              <a:defRPr sz="1152">
                <a:latin typeface="Times New Roman"/>
                <a:ea typeface="Times New Roman"/>
                <a:cs typeface="Times New Roman"/>
                <a:sym typeface="Times New Roman"/>
              </a:defRPr>
            </a:pPr>
            <a:r>
              <a:t>“Greeks were quite capable of the kind of reasoning necessary to build and sustain a growing economy…. Ancient Greeks, as individuals and collectives, frequently employed… rationally instrumental reasoning in economic contexts. It is nonetheless undeniable that there is a body of classical literature that exemplifies the scorn for money-making that was emphasized by the Finley school. Those expressions of scorn underpin the theory of an essentially timeless and changeless ancient economy predicated on violent extraction and gift exchange…. The approach of the Socratic philosophers to economic rationality was fundamentally critical and normative…. For Finley and his school… any activity that was not grounded in status, and in [its] power relations… was… unmoored and ephemeral…. Economic activity aimed at increasing productivity, innovations aimed at increasing efficiency, and increased consumption—rather than securing the status of the relevant actors—were, thereby, rendered more or less invisible—and in any event, unworthy of detailed study. The result was, so I suppose, both a misunderstanding of the relevant texts and a misrepresentation of the underlying social reality…” </a:t>
            </a:r>
          </a:p>
        </p:txBody>
      </p:sp>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 name="Review: The Fall of Rome"/>
          <p:cNvSpPr txBox="1"/>
          <p:nvPr>
            <p:ph type="title" idx="4294967295"/>
          </p:nvPr>
        </p:nvSpPr>
        <p:spPr>
          <a:xfrm>
            <a:off x="277663" y="-1"/>
            <a:ext cx="8572501" cy="1270001"/>
          </a:xfrm>
          <a:prstGeom prst="rect">
            <a:avLst/>
          </a:prstGeom>
        </p:spPr>
        <p:txBody>
          <a:bodyPr>
            <a:normAutofit fontScale="100000" lnSpcReduction="0"/>
          </a:bodyPr>
          <a:lstStyle>
            <a:lvl1pPr defTabSz="416052">
              <a:defRPr sz="5460"/>
            </a:lvl1pPr>
          </a:lstStyle>
          <a:p>
            <a:pPr/>
            <a:r>
              <a:t>Review: The Fall of Rome</a:t>
            </a:r>
          </a:p>
        </p:txBody>
      </p:sp>
      <p:sp>
        <p:nvSpPr>
          <p:cNvPr id="39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94" name="Economic Zenith, Then Economic Decline, Then Political Decline:…"/>
          <p:cNvSpPr txBox="1"/>
          <p:nvPr>
            <p:ph type="body" sz="half" idx="4294967295"/>
          </p:nvPr>
        </p:nvSpPr>
        <p:spPr>
          <a:xfrm>
            <a:off x="277663" y="1270000"/>
            <a:ext cx="3319076" cy="5217160"/>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Economic Zenith, Then Economic Decline, Then Political Decline:</a:t>
            </a:r>
          </a:p>
          <a:p>
            <a:pPr marL="115503" indent="-115503" defTabSz="219455">
              <a:spcBef>
                <a:spcPts val="500"/>
              </a:spcBef>
              <a:buFontTx/>
              <a:defRPr sz="1152">
                <a:latin typeface="Times New Roman"/>
                <a:ea typeface="Times New Roman"/>
                <a:cs typeface="Times New Roman"/>
                <a:sym typeface="Times New Roman"/>
              </a:defRPr>
            </a:pPr>
            <a:r>
              <a:t>While the existing data are somewhat contradictory, the consensus amongst archaeologists is the early 2nd century. </a:t>
            </a:r>
          </a:p>
          <a:p>
            <a:pPr marL="115503" indent="-115503" defTabSz="219455">
              <a:spcBef>
                <a:spcPts val="500"/>
              </a:spcBef>
              <a:buFontTx/>
              <a:defRPr sz="1152">
                <a:latin typeface="Times New Roman"/>
                <a:ea typeface="Times New Roman"/>
                <a:cs typeface="Times New Roman"/>
                <a:sym typeface="Times New Roman"/>
              </a:defRPr>
            </a:pPr>
            <a:r>
              <a:t>A new social distinction between </a:t>
            </a:r>
            <a:r>
              <a:rPr i="1"/>
              <a:t>honestiores</a:t>
            </a:r>
            <a:r>
              <a:t> (high status) and </a:t>
            </a:r>
            <a:r>
              <a:rPr i="1"/>
              <a:t>humiliores</a:t>
            </a:r>
            <a:r>
              <a:t> (low status with different laws) was introduced.</a:t>
            </a:r>
          </a:p>
          <a:p>
            <a:pPr marL="115503" indent="-115503" defTabSz="219455">
              <a:spcBef>
                <a:spcPts val="500"/>
              </a:spcBef>
              <a:buFontTx/>
              <a:defRPr sz="1152">
                <a:latin typeface="Times New Roman"/>
                <a:ea typeface="Times New Roman"/>
                <a:cs typeface="Times New Roman"/>
                <a:sym typeface="Times New Roman"/>
              </a:defRPr>
            </a:pPr>
            <a:r>
              <a:t>Citizens began to lose their rights and by the end of the 2nd century, they were being tied to the land as serfs </a:t>
            </a:r>
          </a:p>
          <a:p>
            <a:pPr marL="115503" indent="-115503" defTabSz="219455">
              <a:spcBef>
                <a:spcPts val="500"/>
              </a:spcBef>
              <a:buFontTx/>
              <a:defRPr sz="1152">
                <a:latin typeface="Times New Roman"/>
                <a:ea typeface="Times New Roman"/>
                <a:cs typeface="Times New Roman"/>
                <a:sym typeface="Times New Roman"/>
              </a:defRPr>
            </a:pPr>
            <a:r>
              <a:t>The Barbarians were at the gates, but it seems reasonable to see this as an outcome of the weakening of Roman institutions </a:t>
            </a:r>
          </a:p>
          <a:p>
            <a:pPr marL="115503" indent="-115503" defTabSz="219455">
              <a:spcBef>
                <a:spcPts val="500"/>
              </a:spcBef>
              <a:buFontTx/>
              <a:defRPr sz="1152">
                <a:latin typeface="Times New Roman"/>
                <a:ea typeface="Times New Roman"/>
                <a:cs typeface="Times New Roman"/>
                <a:sym typeface="Times New Roman"/>
              </a:defRPr>
            </a:pPr>
            <a:r>
              <a:t>Earlier Rome had defeated far more formidable and better organized enemies like the Carthaginians. </a:t>
            </a:r>
          </a:p>
          <a:p>
            <a:pPr marL="115503" indent="-115503" defTabSz="219455">
              <a:spcBef>
                <a:spcPts val="500"/>
              </a:spcBef>
              <a:buFontTx/>
              <a:defRPr sz="1152">
                <a:latin typeface="Times New Roman"/>
                <a:ea typeface="Times New Roman"/>
                <a:cs typeface="Times New Roman"/>
                <a:sym typeface="Times New Roman"/>
              </a:defRPr>
            </a:pPr>
            <a:r>
              <a:t>Acemoglu and Robinson argue that the big fact about what preceded the decline is that political institutions moved in a much more extractive direction and this was followed by economic institutions. </a:t>
            </a:r>
          </a:p>
          <a:p>
            <a:pPr marL="115503" indent="-115503" defTabSz="219455">
              <a:spcBef>
                <a:spcPts val="500"/>
              </a:spcBef>
              <a:buFontTx/>
              <a:defRPr sz="1152">
                <a:latin typeface="Times New Roman"/>
                <a:ea typeface="Times New Roman"/>
                <a:cs typeface="Times New Roman"/>
                <a:sym typeface="Times New Roman"/>
              </a:defRPr>
            </a:pPr>
            <a:r>
              <a:t>Jongman (“Gibbon was Right”) proposes that the Antonine plague which hit the Roman Empire around 160AD is the most likely explanation for the collapse of Rome. </a:t>
            </a:r>
          </a:p>
          <a:p>
            <a:pPr marL="115503" indent="-115503" defTabSz="219455">
              <a:spcBef>
                <a:spcPts val="500"/>
              </a:spcBef>
              <a:buFontTx/>
              <a:defRPr sz="1152">
                <a:latin typeface="Times New Roman"/>
                <a:ea typeface="Times New Roman"/>
                <a:cs typeface="Times New Roman"/>
                <a:sym typeface="Times New Roman"/>
              </a:defRPr>
            </a:pPr>
            <a:r>
              <a:t>But Malthusian crises are supposed to increase living standards, not reduce them: so what is going on?</a:t>
            </a:r>
          </a:p>
        </p:txBody>
      </p:sp>
      <p:pic>
        <p:nvPicPr>
          <p:cNvPr id="395" name="Image" descr="Image"/>
          <p:cNvPicPr>
            <a:picLocks noChangeAspect="1"/>
          </p:cNvPicPr>
          <p:nvPr/>
        </p:nvPicPr>
        <p:blipFill>
          <a:blip r:embed="rId2">
            <a:extLst/>
          </a:blip>
          <a:stretch>
            <a:fillRect/>
          </a:stretch>
        </p:blipFill>
        <p:spPr>
          <a:xfrm>
            <a:off x="3700402" y="1318296"/>
            <a:ext cx="5149762" cy="3475735"/>
          </a:xfrm>
          <a:prstGeom prst="rect">
            <a:avLst/>
          </a:prstGeom>
          <a:ln w="12700">
            <a:miter lim="400000"/>
          </a:ln>
        </p:spPr>
      </p:pic>
      <p:pic>
        <p:nvPicPr>
          <p:cNvPr id="396" name="Image" descr="Image"/>
          <p:cNvPicPr>
            <a:picLocks noChangeAspect="1"/>
          </p:cNvPicPr>
          <p:nvPr/>
        </p:nvPicPr>
        <p:blipFill>
          <a:blip r:embed="rId3">
            <a:extLst/>
          </a:blip>
          <a:stretch>
            <a:fillRect/>
          </a:stretch>
        </p:blipFill>
        <p:spPr>
          <a:xfrm>
            <a:off x="6698636" y="4794031"/>
            <a:ext cx="2279388" cy="1831723"/>
          </a:xfrm>
          <a:prstGeom prst="rect">
            <a:avLst/>
          </a:prstGeom>
          <a:ln w="12700">
            <a:miter lim="400000"/>
          </a:ln>
        </p:spPr>
      </p:pic>
      <p:pic>
        <p:nvPicPr>
          <p:cNvPr id="397" name="Image" descr="Image"/>
          <p:cNvPicPr>
            <a:picLocks noChangeAspect="1"/>
          </p:cNvPicPr>
          <p:nvPr/>
        </p:nvPicPr>
        <p:blipFill>
          <a:blip r:embed="rId4">
            <a:extLst/>
          </a:blip>
          <a:stretch>
            <a:fillRect/>
          </a:stretch>
        </p:blipFill>
        <p:spPr>
          <a:xfrm>
            <a:off x="3385494" y="4794031"/>
            <a:ext cx="3841951" cy="2000507"/>
          </a:xfrm>
          <a:prstGeom prst="rect">
            <a:avLst/>
          </a:prstGeom>
          <a:ln w="12700">
            <a:miter lim="400000"/>
          </a:ln>
        </p:spPr>
      </p:pic>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 name="Three Great Plagu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Three Great Plagues</a:t>
            </a:r>
          </a:p>
        </p:txBody>
      </p:sp>
      <p:sp>
        <p:nvSpPr>
          <p:cNvPr id="400" name="But the demands of the empire for revenue and of the upper class for resources remain the same:…"/>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But the demands of the empire for revenue and of the upper class for resources remain the same:</a:t>
            </a:r>
          </a:p>
          <a:p>
            <a:pPr marL="240631" indent="-240631">
              <a:spcBef>
                <a:spcPts val="1200"/>
              </a:spcBef>
              <a:buFontTx/>
              <a:defRPr sz="2400">
                <a:latin typeface="Times New Roman"/>
                <a:ea typeface="Times New Roman"/>
                <a:cs typeface="Times New Roman"/>
                <a:sym typeface="Times New Roman"/>
              </a:defRPr>
            </a:pPr>
            <a:r>
              <a:t>Antonine Plague (smallpox?): Antonine ⇒ Severian dynasty</a:t>
            </a:r>
          </a:p>
          <a:p>
            <a:pPr marL="240631" indent="-240631">
              <a:spcBef>
                <a:spcPts val="1200"/>
              </a:spcBef>
              <a:buFontTx/>
              <a:defRPr sz="2400">
                <a:latin typeface="Times New Roman"/>
                <a:ea typeface="Times New Roman"/>
                <a:cs typeface="Times New Roman"/>
                <a:sym typeface="Times New Roman"/>
              </a:defRPr>
            </a:pPr>
            <a:r>
              <a:t>Plague of St. Cyrian (Ebola-like?): Things fall completely apart, then Diocletian: between Philip the Arab and Diocletian, 18 emperors in 35 years, plus two breakaways; 12 of the 18 were assassinated</a:t>
            </a:r>
          </a:p>
          <a:p>
            <a:pPr marL="240631" indent="-240631">
              <a:spcBef>
                <a:spcPts val="1200"/>
              </a:spcBef>
              <a:buFontTx/>
              <a:defRPr sz="2400">
                <a:latin typeface="Times New Roman"/>
                <a:ea typeface="Times New Roman"/>
                <a:cs typeface="Times New Roman"/>
                <a:sym typeface="Times New Roman"/>
              </a:defRPr>
            </a:pPr>
            <a:r>
              <a:t>Plague of Justinian (Bubonic): Flavius Apion… </a:t>
            </a:r>
          </a:p>
        </p:txBody>
      </p:sp>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2" name="The Domar Hypothesi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Domar Hypothesis</a:t>
            </a:r>
          </a:p>
        </p:txBody>
      </p:sp>
      <p:sp>
        <p:nvSpPr>
          <p:cNvPr id="40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04" name="You can have a leisured upper class, or abundant land relative to labor, or free labor, but not all three at once:"/>
          <p:cNvSpPr txBox="1"/>
          <p:nvPr>
            <p:ph type="body" sz="quarter" idx="4294967295"/>
          </p:nvPr>
        </p:nvSpPr>
        <p:spPr>
          <a:xfrm>
            <a:off x="277663" y="1270000"/>
            <a:ext cx="8572501" cy="885958"/>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You can have a leisured upper class, or abundant land relative to labor, or free labor, but not all three at once:</a:t>
            </a:r>
          </a:p>
        </p:txBody>
      </p:sp>
      <p:pic>
        <p:nvPicPr>
          <p:cNvPr id="405" name="Image" descr="Image"/>
          <p:cNvPicPr>
            <a:picLocks noChangeAspect="1"/>
          </p:cNvPicPr>
          <p:nvPr/>
        </p:nvPicPr>
        <p:blipFill>
          <a:blip r:embed="rId2">
            <a:extLst/>
          </a:blip>
          <a:stretch>
            <a:fillRect/>
          </a:stretch>
        </p:blipFill>
        <p:spPr>
          <a:xfrm>
            <a:off x="119462" y="2445985"/>
            <a:ext cx="3769611" cy="2451132"/>
          </a:xfrm>
          <a:prstGeom prst="rect">
            <a:avLst/>
          </a:prstGeom>
          <a:ln w="12700">
            <a:miter lim="400000"/>
          </a:ln>
        </p:spPr>
      </p:pic>
      <p:pic>
        <p:nvPicPr>
          <p:cNvPr id="406" name="Image" descr="Image"/>
          <p:cNvPicPr>
            <a:picLocks noChangeAspect="1"/>
          </p:cNvPicPr>
          <p:nvPr/>
        </p:nvPicPr>
        <p:blipFill>
          <a:blip r:embed="rId3">
            <a:extLst/>
          </a:blip>
          <a:stretch>
            <a:fillRect/>
          </a:stretch>
        </p:blipFill>
        <p:spPr>
          <a:xfrm>
            <a:off x="4358283" y="2445985"/>
            <a:ext cx="4072649" cy="2451132"/>
          </a:xfrm>
          <a:prstGeom prst="rect">
            <a:avLst/>
          </a:prstGeom>
          <a:ln w="12700">
            <a:miter lim="400000"/>
          </a:ln>
        </p:spPr>
      </p:pic>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8" name="The Later Roman Empire"/>
          <p:cNvSpPr txBox="1"/>
          <p:nvPr>
            <p:ph type="title" idx="4294967295"/>
          </p:nvPr>
        </p:nvSpPr>
        <p:spPr>
          <a:xfrm>
            <a:off x="277663" y="-1"/>
            <a:ext cx="8572501" cy="1270001"/>
          </a:xfrm>
          <a:prstGeom prst="rect">
            <a:avLst/>
          </a:prstGeom>
        </p:spPr>
        <p:txBody>
          <a:bodyPr>
            <a:normAutofit fontScale="100000" lnSpcReduction="0"/>
          </a:bodyPr>
          <a:lstStyle>
            <a:lvl1pPr defTabSz="429768">
              <a:defRPr sz="5640">
                <a:solidFill>
                  <a:srgbClr val="008000"/>
                </a:solidFill>
              </a:defRPr>
            </a:lvl1pPr>
          </a:lstStyle>
          <a:p>
            <a:pPr/>
            <a:r>
              <a:t>The Later Roman Empire</a:t>
            </a:r>
          </a:p>
        </p:txBody>
      </p:sp>
      <p:sp>
        <p:nvSpPr>
          <p:cNvPr id="409" name="How does it compare to the expanding Roman Republic?…"/>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How does it compare to the expanding Roman Republic?</a:t>
            </a:r>
          </a:p>
          <a:p>
            <a:pPr marL="240631" indent="-240631">
              <a:spcBef>
                <a:spcPts val="1200"/>
              </a:spcBef>
              <a:buFontTx/>
              <a:defRPr sz="2400">
                <a:latin typeface="Times New Roman"/>
                <a:ea typeface="Times New Roman"/>
                <a:cs typeface="Times New Roman"/>
                <a:sym typeface="Times New Roman"/>
              </a:defRPr>
            </a:pPr>
            <a:r>
              <a:rPr b="1"/>
              <a:t>Militarism</a:t>
            </a:r>
            <a:r>
              <a:t>: in striking contrast to earlier days, a successful general is a threat to the emperor. Eighteen emperors in 35 years between Philip the Arab and Diocletian</a:t>
            </a:r>
          </a:p>
          <a:p>
            <a:pPr marL="240631" indent="-240631">
              <a:spcBef>
                <a:spcPts val="1200"/>
              </a:spcBef>
              <a:buFontTx/>
              <a:defRPr b="1" sz="2400">
                <a:latin typeface="Times New Roman"/>
                <a:ea typeface="Times New Roman"/>
                <a:cs typeface="Times New Roman"/>
                <a:sym typeface="Times New Roman"/>
              </a:defRPr>
            </a:pPr>
            <a:r>
              <a:t>Mobilization:</a:t>
            </a:r>
            <a:r>
              <a:rPr b="0"/>
              <a:t> In order to extract resources from a smaller population, the people must be disarmed rather than mobilized.</a:t>
            </a:r>
            <a:endParaRPr b="0"/>
          </a:p>
          <a:p>
            <a:pPr marL="240631" indent="-240631">
              <a:spcBef>
                <a:spcPts val="1200"/>
              </a:spcBef>
              <a:buFontTx/>
              <a:defRPr b="1" sz="2400">
                <a:latin typeface="Times New Roman"/>
                <a:ea typeface="Times New Roman"/>
                <a:cs typeface="Times New Roman"/>
                <a:sym typeface="Times New Roman"/>
              </a:defRPr>
            </a:pPr>
            <a:r>
              <a:t>Distribution:</a:t>
            </a:r>
            <a:r>
              <a:rPr b="0"/>
              <a:t> The smaller pool of benefits needs to be hoarded for those with connections, not shared.</a:t>
            </a:r>
            <a:endParaRPr b="0"/>
          </a:p>
          <a:p>
            <a:pPr marL="240631" indent="-240631">
              <a:spcBef>
                <a:spcPts val="1200"/>
              </a:spcBef>
              <a:buFontTx/>
              <a:defRPr b="1" sz="2400">
                <a:latin typeface="Times New Roman"/>
                <a:ea typeface="Times New Roman"/>
                <a:cs typeface="Times New Roman"/>
                <a:sym typeface="Times New Roman"/>
              </a:defRPr>
            </a:pPr>
            <a:r>
              <a:t>Incorporation</a:t>
            </a:r>
            <a:r>
              <a:rPr b="0"/>
              <a:t>: You can join the Goths: you cannot join the Roman upper class unless you know someone…</a:t>
            </a:r>
          </a:p>
        </p:txBody>
      </p:sp>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Dell’s Summary of Acemoglu and Robinson on the Rise and Fall of Rome II"/>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8000"/>
                </a:solidFill>
              </a:defRPr>
            </a:lvl1pPr>
          </a:lstStyle>
          <a:p>
            <a:pPr/>
            <a:r>
              <a:t>Dell’s Summary of Acemoglu and Robinson on the Rise and Fall of Rome II</a:t>
            </a:r>
          </a:p>
        </p:txBody>
      </p:sp>
      <p:sp>
        <p:nvSpPr>
          <p:cNvPr id="412"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13" name="For the Roman Empire, the collapse of Roman authority was pronounced, particularly in the West:…"/>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06908">
              <a:spcBef>
                <a:spcPts val="1000"/>
              </a:spcBef>
              <a:buSzTx/>
              <a:buFontTx/>
              <a:buNone/>
              <a:defRPr b="1" sz="2136">
                <a:latin typeface="+mj-lt"/>
                <a:ea typeface="+mj-ea"/>
                <a:cs typeface="+mj-cs"/>
                <a:sym typeface="Helvetica"/>
              </a:defRPr>
            </a:pPr>
            <a:r>
              <a:t>For the Roman Empire, the collapse of Roman authority was pronounced, particularly in the West:</a:t>
            </a:r>
          </a:p>
          <a:p>
            <a:pPr marL="214162" indent="-214162" defTabSz="406908">
              <a:spcBef>
                <a:spcPts val="1000"/>
              </a:spcBef>
              <a:buFontTx/>
              <a:defRPr sz="2136">
                <a:latin typeface="Times New Roman"/>
                <a:ea typeface="Times New Roman"/>
                <a:cs typeface="Times New Roman"/>
                <a:sym typeface="Times New Roman"/>
              </a:defRPr>
            </a:pPr>
            <a:r>
              <a:t>By 450AD all the trappings of Roman economic prosperity were gone. </a:t>
            </a:r>
          </a:p>
          <a:p>
            <a:pPr marL="214162" indent="-214162" defTabSz="406908">
              <a:spcBef>
                <a:spcPts val="1000"/>
              </a:spcBef>
              <a:buFontTx/>
              <a:defRPr sz="2136">
                <a:latin typeface="Times New Roman"/>
                <a:ea typeface="Times New Roman"/>
                <a:cs typeface="Times New Roman"/>
                <a:sym typeface="Times New Roman"/>
              </a:defRPr>
            </a:pPr>
            <a:r>
              <a:t>Money vanished from circulation. </a:t>
            </a:r>
          </a:p>
          <a:p>
            <a:pPr marL="214162" indent="-214162" defTabSz="406908">
              <a:spcBef>
                <a:spcPts val="1000"/>
              </a:spcBef>
              <a:buFontTx/>
              <a:defRPr sz="2136">
                <a:latin typeface="Times New Roman"/>
                <a:ea typeface="Times New Roman"/>
                <a:cs typeface="Times New Roman"/>
                <a:sym typeface="Times New Roman"/>
              </a:defRPr>
            </a:pPr>
            <a:r>
              <a:t>Urban areas were abandoned and buildings stripped of stone. </a:t>
            </a:r>
          </a:p>
          <a:p>
            <a:pPr marL="214162" indent="-214162" defTabSz="406908">
              <a:spcBef>
                <a:spcPts val="1000"/>
              </a:spcBef>
              <a:buFontTx/>
              <a:defRPr sz="2136">
                <a:latin typeface="Times New Roman"/>
                <a:ea typeface="Times New Roman"/>
                <a:cs typeface="Times New Roman"/>
                <a:sym typeface="Times New Roman"/>
              </a:defRPr>
            </a:pPr>
            <a:r>
              <a:t>The roads were overgrown with weeds. </a:t>
            </a:r>
          </a:p>
          <a:p>
            <a:pPr marL="214162" indent="-214162" defTabSz="406908">
              <a:spcBef>
                <a:spcPts val="1000"/>
              </a:spcBef>
              <a:buFontTx/>
              <a:defRPr sz="2136">
                <a:latin typeface="Times New Roman"/>
                <a:ea typeface="Times New Roman"/>
                <a:cs typeface="Times New Roman"/>
                <a:sym typeface="Times New Roman"/>
              </a:defRPr>
            </a:pPr>
            <a:r>
              <a:t>The only type of pottery which was fabricated was crude and hand made, not manufactured. </a:t>
            </a:r>
          </a:p>
          <a:p>
            <a:pPr marL="214162" indent="-214162" defTabSz="406908">
              <a:spcBef>
                <a:spcPts val="1000"/>
              </a:spcBef>
              <a:buFontTx/>
              <a:defRPr sz="2136">
                <a:latin typeface="Times New Roman"/>
                <a:ea typeface="Times New Roman"/>
                <a:cs typeface="Times New Roman"/>
                <a:sym typeface="Times New Roman"/>
              </a:defRPr>
            </a:pPr>
            <a:r>
              <a:t>People forgot how to use mortar and they also forgot how to read and write. </a:t>
            </a:r>
          </a:p>
          <a:p>
            <a:pPr marL="214162" indent="-214162" defTabSz="406908">
              <a:spcBef>
                <a:spcPts val="1000"/>
              </a:spcBef>
              <a:buFontTx/>
              <a:defRPr sz="2136">
                <a:latin typeface="Times New Roman"/>
                <a:ea typeface="Times New Roman"/>
                <a:cs typeface="Times New Roman"/>
                <a:sym typeface="Times New Roman"/>
              </a:defRPr>
            </a:pPr>
            <a:r>
              <a:t>Roofs were made of branches, not tiles. </a:t>
            </a:r>
          </a:p>
          <a:p>
            <a:pPr marL="214162" indent="-214162" defTabSz="406908">
              <a:spcBef>
                <a:spcPts val="1000"/>
              </a:spcBef>
              <a:buFontTx/>
              <a:defRPr sz="2136">
                <a:latin typeface="Times New Roman"/>
                <a:ea typeface="Times New Roman"/>
                <a:cs typeface="Times New Roman"/>
                <a:sym typeface="Times New Roman"/>
              </a:defRPr>
            </a:pPr>
            <a:r>
              <a:t>The Eastern Roman Empire lived on, but it contracted significantly with the rise of Islam in the 7th Century. </a:t>
            </a:r>
          </a:p>
        </p:txBody>
      </p:sp>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5" name="Review: Republic to Empire"/>
          <p:cNvSpPr txBox="1"/>
          <p:nvPr>
            <p:ph type="title" idx="4294967295"/>
          </p:nvPr>
        </p:nvSpPr>
        <p:spPr>
          <a:xfrm>
            <a:off x="277663" y="-1"/>
            <a:ext cx="8572501" cy="1270001"/>
          </a:xfrm>
          <a:prstGeom prst="rect">
            <a:avLst/>
          </a:prstGeom>
        </p:spPr>
        <p:txBody>
          <a:bodyPr>
            <a:normAutofit fontScale="100000" lnSpcReduction="0"/>
          </a:bodyPr>
          <a:lstStyle>
            <a:lvl1pPr defTabSz="384047">
              <a:defRPr sz="5040">
                <a:solidFill>
                  <a:srgbClr val="008000"/>
                </a:solidFill>
              </a:defRPr>
            </a:lvl1pPr>
          </a:lstStyle>
          <a:p>
            <a:pPr/>
            <a:r>
              <a:t>Review: Republic to Empire</a:t>
            </a:r>
          </a:p>
        </p:txBody>
      </p:sp>
      <p:sp>
        <p:nvSpPr>
          <p:cNvPr id="41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17" name="Political transition:…"/>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Political transition:</a:t>
            </a:r>
          </a:p>
          <a:p>
            <a:pPr marL="161223" indent="-161223" defTabSz="306324">
              <a:spcBef>
                <a:spcPts val="800"/>
              </a:spcBef>
              <a:buFontTx/>
              <a:defRPr sz="1608">
                <a:latin typeface="Times New Roman"/>
                <a:ea typeface="Times New Roman"/>
                <a:cs typeface="Times New Roman"/>
                <a:sym typeface="Times New Roman"/>
              </a:defRPr>
            </a:pPr>
            <a:r>
              <a:t>The expansion of Rome’s conquests created inequality and increasing political instability. </a:t>
            </a:r>
          </a:p>
          <a:p>
            <a:pPr marL="161223" indent="-161223" defTabSz="306324">
              <a:spcBef>
                <a:spcPts val="800"/>
              </a:spcBef>
              <a:buFontTx/>
              <a:defRPr sz="1608">
                <a:latin typeface="Times New Roman"/>
                <a:ea typeface="Times New Roman"/>
                <a:cs typeface="Times New Roman"/>
                <a:sym typeface="Times New Roman"/>
              </a:defRPr>
            </a:pPr>
            <a:r>
              <a:t>There were calls for the redistribution of land and power. </a:t>
            </a:r>
          </a:p>
          <a:p>
            <a:pPr marL="161223" indent="-161223" defTabSz="306324">
              <a:spcBef>
                <a:spcPts val="800"/>
              </a:spcBef>
              <a:buFontTx/>
              <a:defRPr sz="1608">
                <a:latin typeface="Times New Roman"/>
                <a:ea typeface="Times New Roman"/>
                <a:cs typeface="Times New Roman"/>
                <a:sym typeface="Times New Roman"/>
              </a:defRPr>
            </a:pPr>
            <a:r>
              <a:t>For example, Plebeian Tribune Tiberius Gracchus started to develop very ‘populist’ political platforms which threatened the senatorial elites. </a:t>
            </a:r>
          </a:p>
          <a:p>
            <a:pPr marL="161223" indent="-161223" defTabSz="306324">
              <a:spcBef>
                <a:spcPts val="800"/>
              </a:spcBef>
              <a:buFontTx/>
              <a:defRPr sz="1608">
                <a:latin typeface="Times New Roman"/>
                <a:ea typeface="Times New Roman"/>
                <a:cs typeface="Times New Roman"/>
                <a:sym typeface="Times New Roman"/>
              </a:defRPr>
            </a:pPr>
            <a:r>
              <a:t>The culmination of this was civil war, the dictatorship of Julius Caesar, and finally the creation of the Empire under Augustus. </a:t>
            </a:r>
          </a:p>
          <a:p>
            <a:pPr lvl="1" marL="416493" indent="-161223" defTabSz="306324">
              <a:spcBef>
                <a:spcPts val="800"/>
              </a:spcBef>
              <a:buFontTx/>
              <a:buChar char="•"/>
              <a:defRPr sz="1608">
                <a:latin typeface="Times New Roman"/>
                <a:ea typeface="Times New Roman"/>
                <a:cs typeface="Times New Roman"/>
                <a:sym typeface="Times New Roman"/>
              </a:defRPr>
            </a:pPr>
            <a:r>
              <a:t>First the </a:t>
            </a:r>
            <a:r>
              <a:rPr i="1"/>
              <a:t>principate</a:t>
            </a:r>
          </a:p>
          <a:p>
            <a:pPr lvl="1" marL="416493" indent="-161223" defTabSz="306324">
              <a:spcBef>
                <a:spcPts val="800"/>
              </a:spcBef>
              <a:buFontTx/>
              <a:buChar char="•"/>
              <a:defRPr sz="1608">
                <a:latin typeface="Times New Roman"/>
                <a:ea typeface="Times New Roman"/>
                <a:cs typeface="Times New Roman"/>
                <a:sym typeface="Times New Roman"/>
              </a:defRPr>
            </a:pPr>
            <a:r>
              <a:t>Then the </a:t>
            </a:r>
            <a:r>
              <a:rPr i="1"/>
              <a:t>dominate</a:t>
            </a:r>
            <a:endParaRPr i="1"/>
          </a:p>
          <a:p>
            <a:pPr marL="161223" indent="-161223" defTabSz="306324">
              <a:spcBef>
                <a:spcPts val="800"/>
              </a:spcBef>
              <a:buFontTx/>
              <a:defRPr sz="1608">
                <a:latin typeface="Times New Roman"/>
                <a:ea typeface="Times New Roman"/>
                <a:cs typeface="Times New Roman"/>
                <a:sym typeface="Times New Roman"/>
              </a:defRPr>
            </a:pPr>
            <a:r>
              <a:t>Augustus reformed the army, removing it as a bastion of plebeian power. </a:t>
            </a:r>
          </a:p>
          <a:p>
            <a:pPr marL="161223" indent="-161223" defTabSz="306324">
              <a:spcBef>
                <a:spcPts val="800"/>
              </a:spcBef>
              <a:buFontTx/>
              <a:defRPr sz="1608">
                <a:latin typeface="Times New Roman"/>
                <a:ea typeface="Times New Roman"/>
                <a:cs typeface="Times New Roman"/>
                <a:sym typeface="Times New Roman"/>
              </a:defRPr>
            </a:pPr>
            <a:r>
              <a:t>His successor Tiberius stripped the assemblies of powers and gave them to the senate—and then neutered the senate</a:t>
            </a:r>
          </a:p>
          <a:p>
            <a:pPr marL="161223" indent="-161223" defTabSz="306324">
              <a:spcBef>
                <a:spcPts val="800"/>
              </a:spcBef>
              <a:buFontTx/>
              <a:defRPr sz="1608">
                <a:latin typeface="Times New Roman"/>
                <a:ea typeface="Times New Roman"/>
                <a:cs typeface="Times New Roman"/>
                <a:sym typeface="Times New Roman"/>
              </a:defRPr>
            </a:pPr>
            <a:r>
              <a:t>A semi-hereditary monarchy replaced the Republic:</a:t>
            </a:r>
          </a:p>
          <a:p>
            <a:pPr lvl="1" marL="416493" indent="-161223" defTabSz="306324">
              <a:spcBef>
                <a:spcPts val="800"/>
              </a:spcBef>
              <a:buFontTx/>
              <a:buChar char="•"/>
              <a:defRPr sz="1608">
                <a:latin typeface="Times New Roman"/>
                <a:ea typeface="Times New Roman"/>
                <a:cs typeface="Times New Roman"/>
                <a:sym typeface="Times New Roman"/>
              </a:defRPr>
            </a:pPr>
            <a:r>
              <a:t>“May good success attend the Roman senate and people and myself. I hereby adopt as my son Marcus Ulpius Nerva Traianus…”</a:t>
            </a:r>
          </a:p>
          <a:p>
            <a:pPr marL="161223" indent="-161223" defTabSz="306324">
              <a:spcBef>
                <a:spcPts val="800"/>
              </a:spcBef>
              <a:buFontTx/>
              <a:defRPr sz="1608">
                <a:latin typeface="Times New Roman"/>
                <a:ea typeface="Times New Roman"/>
                <a:cs typeface="Times New Roman"/>
                <a:sym typeface="Times New Roman"/>
              </a:defRPr>
            </a:pPr>
            <a:r>
              <a:t>This was a move towards more “extractive” political institutions and though it stabilized things for awhile, there was an eventual movement towards even more extractive economic institutions </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 name="Compare to: Earlier “Industrial Revolution” in Printing Had No Direct Macro Impact…"/>
          <p:cNvSpPr txBox="1"/>
          <p:nvPr>
            <p:ph type="title" idx="4294967295"/>
          </p:nvPr>
        </p:nvSpPr>
        <p:spPr>
          <a:xfrm>
            <a:off x="457200" y="-1"/>
            <a:ext cx="8255000" cy="1270001"/>
          </a:xfrm>
          <a:prstGeom prst="rect">
            <a:avLst/>
          </a:prstGeom>
        </p:spPr>
        <p:txBody>
          <a:bodyPr>
            <a:normAutofit fontScale="100000" lnSpcReduction="0"/>
          </a:bodyPr>
          <a:lstStyle>
            <a:lvl1pPr defTabSz="274320">
              <a:defRPr sz="3600"/>
            </a:lvl1pPr>
          </a:lstStyle>
          <a:p>
            <a:pPr/>
            <a:r>
              <a:t>Compare to: Earlier “Industrial Revolution” in Printing Had No Direct Macro Impact…</a:t>
            </a:r>
          </a:p>
        </p:txBody>
      </p:sp>
      <p:sp>
        <p:nvSpPr>
          <p:cNvPr id="70" name="A thirtyfold fall in the price of books from 1375 to 1775……"/>
          <p:cNvSpPr txBox="1"/>
          <p:nvPr>
            <p:ph type="body" sz="half" idx="4294967295"/>
          </p:nvPr>
        </p:nvSpPr>
        <p:spPr>
          <a:xfrm>
            <a:off x="457200" y="1270000"/>
            <a:ext cx="3175000" cy="5397500"/>
          </a:xfrm>
          <a:prstGeom prst="rect">
            <a:avLst/>
          </a:prstGeom>
        </p:spPr>
        <p:txBody>
          <a:bodyPr>
            <a:normAutofit fontScale="100000" lnSpcReduction="0"/>
          </a:bodyPr>
          <a:lstStyle/>
          <a:p>
            <a:pPr marL="342899" indent="-342899">
              <a:lnSpc>
                <a:spcPct val="80000"/>
              </a:lnSpc>
              <a:spcBef>
                <a:spcPts val="600"/>
              </a:spcBef>
              <a:defRPr sz="2400"/>
            </a:pPr>
            <a:r>
              <a:t>A thirtyfold fall in the price of books from 1375 to 1775…</a:t>
            </a:r>
          </a:p>
          <a:p>
            <a:pPr marL="342899" indent="-342899">
              <a:lnSpc>
                <a:spcPct val="80000"/>
              </a:lnSpc>
              <a:spcBef>
                <a:spcPts val="600"/>
              </a:spcBef>
              <a:defRPr sz="2400"/>
            </a:pPr>
            <a:r>
              <a:t>ln(30)/400 = 0.85%/year</a:t>
            </a:r>
          </a:p>
          <a:p>
            <a:pPr marL="342899" indent="-342899">
              <a:lnSpc>
                <a:spcPct val="80000"/>
              </a:lnSpc>
              <a:spcBef>
                <a:spcPts val="600"/>
              </a:spcBef>
              <a:defRPr sz="2400"/>
            </a:pPr>
            <a:r>
              <a:t>But books are 1% of production…</a:t>
            </a:r>
          </a:p>
          <a:p>
            <a:pPr marL="342899" indent="-342899">
              <a:lnSpc>
                <a:spcPct val="80000"/>
              </a:lnSpc>
              <a:spcBef>
                <a:spcPts val="600"/>
              </a:spcBef>
              <a:defRPr sz="2400"/>
            </a:pPr>
            <a:r>
              <a:t>So: 0.0085%/year</a:t>
            </a:r>
          </a:p>
          <a:p>
            <a:pPr lvl="1" marL="800099" indent="-342899">
              <a:lnSpc>
                <a:spcPct val="80000"/>
              </a:lnSpc>
              <a:spcBef>
                <a:spcPts val="600"/>
              </a:spcBef>
              <a:buChar char="•"/>
              <a:defRPr sz="2400"/>
            </a:pPr>
            <a:r>
              <a:t>0.85%/century</a:t>
            </a:r>
          </a:p>
          <a:p>
            <a:pPr lvl="1" marL="800099" indent="-342899">
              <a:lnSpc>
                <a:spcPct val="80000"/>
              </a:lnSpc>
              <a:spcBef>
                <a:spcPts val="600"/>
              </a:spcBef>
              <a:buChar char="•"/>
              <a:defRPr sz="2400"/>
            </a:pPr>
            <a:r>
              <a:t>3.4% over four centuries</a:t>
            </a:r>
          </a:p>
          <a:p>
            <a:pPr marL="342899" indent="-342899">
              <a:lnSpc>
                <a:spcPct val="80000"/>
              </a:lnSpc>
              <a:spcBef>
                <a:spcPts val="600"/>
              </a:spcBef>
              <a:defRPr sz="2400"/>
            </a:pPr>
            <a:r>
              <a:t>That’s the </a:t>
            </a:r>
            <a:r>
              <a:rPr i="1"/>
              <a:t>direct </a:t>
            </a:r>
            <a:r>
              <a:t>effect…</a:t>
            </a:r>
          </a:p>
        </p:txBody>
      </p:sp>
      <p:pic>
        <p:nvPicPr>
          <p:cNvPr id="71" name="Clark__Output_per_Worker_in_Printing.png" descr="Clark__Output_per_Worker_in_Printing.png"/>
          <p:cNvPicPr>
            <a:picLocks noChangeAspect="0"/>
          </p:cNvPicPr>
          <p:nvPr/>
        </p:nvPicPr>
        <p:blipFill>
          <a:blip r:embed="rId2">
            <a:extLst/>
          </a:blip>
          <a:stretch>
            <a:fillRect/>
          </a:stretch>
        </p:blipFill>
        <p:spPr>
          <a:xfrm>
            <a:off x="3657600" y="1270000"/>
            <a:ext cx="5054600" cy="5397500"/>
          </a:xfrm>
          <a:prstGeom prst="rect">
            <a:avLst/>
          </a:prstGeom>
          <a:ln w="12700">
            <a:miter lim="400000"/>
          </a:ln>
        </p:spPr>
      </p:pic>
    </p:spTree>
  </p:cSld>
  <p:clrMapOvr>
    <a:masterClrMapping/>
  </p:clrMapOvr>
  <p:transition xmlns:p14="http://schemas.microsoft.com/office/powerpoint/2010/main" spd="med" advClick="1"/>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Always Scribble, Scribble, Scribble! Eh! Mr. Gibb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Always Scribble, Scribble, Scribble! Eh! Mr. Gibbon?</a:t>
            </a:r>
          </a:p>
        </p:txBody>
      </p:sp>
      <p:sp>
        <p:nvSpPr>
          <p:cNvPr id="420" name="Beste, Memorials:…"/>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Beste, </a:t>
            </a:r>
            <a:r>
              <a:rPr i="1"/>
              <a:t>Memorials:</a:t>
            </a:r>
          </a:p>
          <a:p>
            <a:pPr marL="240631" indent="-240631">
              <a:spcBef>
                <a:spcPts val="1200"/>
              </a:spcBef>
              <a:buFontTx/>
              <a:defRPr sz="2400">
                <a:latin typeface="Times New Roman"/>
                <a:ea typeface="Times New Roman"/>
                <a:cs typeface="Times New Roman"/>
                <a:sym typeface="Times New Roman"/>
              </a:defRPr>
            </a:pPr>
            <a:r>
              <a:t>The Duke of Gloucester, brother of King George III, permitted Mr. Gibbon to present to him the first volume of </a:t>
            </a:r>
            <a:r>
              <a:rPr i="1"/>
              <a:t>The History of the Decline and Fall of the Roman Empire</a:t>
            </a:r>
            <a:r>
              <a:t>. When the second volume of that work appeared, it was quite in order that it should be presented to His Royal Highness in like manner. The prince received the author with much good nature and affability, saying to him, as he laid the quarto on the table,</a:t>
            </a:r>
          </a:p>
          <a:p>
            <a:pPr lvl="1" marL="621631" indent="-240631">
              <a:spcBef>
                <a:spcPts val="1200"/>
              </a:spcBef>
              <a:buFontTx/>
              <a:buChar char="•"/>
              <a:defRPr sz="2400">
                <a:latin typeface="Times New Roman"/>
                <a:ea typeface="Times New Roman"/>
                <a:cs typeface="Times New Roman"/>
                <a:sym typeface="Times New Roman"/>
              </a:defRPr>
            </a:pPr>
            <a:r>
              <a:t>“Another damned thick, square book! Always, scribble, scribble, scribble! Eh! Mr. Gibbon?”</a:t>
            </a:r>
          </a:p>
        </p:txBody>
      </p:sp>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2" name="Always Scribble, Scribble, Scribble! Eh! Mr. Gibb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Always Scribble, Scribble, Scribble! Eh! Mr. Gibbon?</a:t>
            </a:r>
          </a:p>
        </p:txBody>
      </p:sp>
      <p:sp>
        <p:nvSpPr>
          <p:cNvPr id="423" name="Five Good Emperors: Nerva-Trajan-Hadrian-Antonius Pius-Marcus Aureliu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Five Good Emperors: Nerva-Trajan-Hadrian-Antonius Pius-Marcus Aurelius:</a:t>
            </a:r>
          </a:p>
          <a:p>
            <a:pPr marL="161223" indent="-161223" defTabSz="306324">
              <a:spcBef>
                <a:spcPts val="800"/>
              </a:spcBef>
              <a:buFontTx/>
              <a:defRPr sz="1608">
                <a:latin typeface="Times New Roman"/>
                <a:ea typeface="Times New Roman"/>
                <a:cs typeface="Times New Roman"/>
                <a:sym typeface="Times New Roman"/>
              </a:defRPr>
            </a:pPr>
            <a:r>
              <a:t>If a man were called to fix the period in the history of the world, during which the condition of the human race was most happy and prosperous, he would, without hesitation, name that which elapsed from the death of Domitian to the accession of Commodus. </a:t>
            </a:r>
          </a:p>
          <a:p>
            <a:pPr lvl="1" marL="416493" indent="-161223" defTabSz="306324">
              <a:spcBef>
                <a:spcPts val="800"/>
              </a:spcBef>
              <a:buFontTx/>
              <a:buChar char="•"/>
              <a:defRPr sz="1608">
                <a:latin typeface="Times New Roman"/>
                <a:ea typeface="Times New Roman"/>
                <a:cs typeface="Times New Roman"/>
                <a:sym typeface="Times New Roman"/>
              </a:defRPr>
            </a:pPr>
            <a:r>
              <a:t>The vast extent of the Roman empire was governed by absolute power, under the guidance of virtue and wisdom. </a:t>
            </a:r>
          </a:p>
          <a:p>
            <a:pPr lvl="1" marL="416493" indent="-161223" defTabSz="306324">
              <a:spcBef>
                <a:spcPts val="800"/>
              </a:spcBef>
              <a:buFontTx/>
              <a:buChar char="•"/>
              <a:defRPr sz="1608">
                <a:latin typeface="Times New Roman"/>
                <a:ea typeface="Times New Roman"/>
                <a:cs typeface="Times New Roman"/>
                <a:sym typeface="Times New Roman"/>
              </a:defRPr>
            </a:pPr>
            <a:r>
              <a:t>The armies were restrained by the firm but gentle hand of four successive emperors, whose characters and authority commanded involuntary respect. </a:t>
            </a:r>
          </a:p>
          <a:p>
            <a:pPr lvl="1" marL="416493" indent="-161223" defTabSz="306324">
              <a:spcBef>
                <a:spcPts val="800"/>
              </a:spcBef>
              <a:buFontTx/>
              <a:buChar char="•"/>
              <a:defRPr sz="1608">
                <a:latin typeface="Times New Roman"/>
                <a:ea typeface="Times New Roman"/>
                <a:cs typeface="Times New Roman"/>
                <a:sym typeface="Times New Roman"/>
              </a:defRPr>
            </a:pPr>
            <a:r>
              <a:t>The forms of the civil administration were carefully preserved by Nerva, Trajan, Hadrian, and the Antonines, who delighted in the image of liberty, and were pleased with considering themselves as the accountable ministers of the laws. </a:t>
            </a:r>
          </a:p>
          <a:p>
            <a:pPr lvl="1" marL="416493" indent="-161223" defTabSz="306324">
              <a:spcBef>
                <a:spcPts val="800"/>
              </a:spcBef>
              <a:buFontTx/>
              <a:buChar char="•"/>
              <a:defRPr sz="1608">
                <a:latin typeface="Times New Roman"/>
                <a:ea typeface="Times New Roman"/>
                <a:cs typeface="Times New Roman"/>
                <a:sym typeface="Times New Roman"/>
              </a:defRPr>
            </a:pPr>
            <a:r>
              <a:t>Such princes deserved the honor of restoring the republic, had the Romans of their days been capable of enjoying a rational freedom.</a:t>
            </a:r>
          </a:p>
          <a:p>
            <a:pPr marL="161223" indent="-161223" defTabSz="306324">
              <a:spcBef>
                <a:spcPts val="800"/>
              </a:spcBef>
              <a:buFontTx/>
              <a:defRPr sz="1608">
                <a:latin typeface="Times New Roman"/>
                <a:ea typeface="Times New Roman"/>
                <a:cs typeface="Times New Roman"/>
                <a:sym typeface="Times New Roman"/>
              </a:defRPr>
            </a:pPr>
            <a:r>
              <a:t>The labors of these monarchs were overpaid by </a:t>
            </a:r>
          </a:p>
          <a:p>
            <a:pPr lvl="1" marL="416493" indent="-161223" defTabSz="306324">
              <a:spcBef>
                <a:spcPts val="800"/>
              </a:spcBef>
              <a:buFontTx/>
              <a:buChar char="•"/>
              <a:defRPr sz="1608">
                <a:latin typeface="Times New Roman"/>
                <a:ea typeface="Times New Roman"/>
                <a:cs typeface="Times New Roman"/>
                <a:sym typeface="Times New Roman"/>
              </a:defRPr>
            </a:pPr>
            <a:r>
              <a:t>the immense reward that inseparably waited on their success; </a:t>
            </a:r>
          </a:p>
          <a:p>
            <a:pPr lvl="1" marL="416493" indent="-161223" defTabSz="306324">
              <a:spcBef>
                <a:spcPts val="800"/>
              </a:spcBef>
              <a:buFontTx/>
              <a:buChar char="•"/>
              <a:defRPr sz="1608">
                <a:latin typeface="Times New Roman"/>
                <a:ea typeface="Times New Roman"/>
                <a:cs typeface="Times New Roman"/>
                <a:sym typeface="Times New Roman"/>
              </a:defRPr>
            </a:pPr>
            <a:r>
              <a:t>by the honest pride of virtue, and </a:t>
            </a:r>
          </a:p>
          <a:p>
            <a:pPr lvl="1" marL="416493" indent="-161223" defTabSz="306324">
              <a:spcBef>
                <a:spcPts val="800"/>
              </a:spcBef>
              <a:buFontTx/>
              <a:buChar char="•"/>
              <a:defRPr sz="1608">
                <a:latin typeface="Times New Roman"/>
                <a:ea typeface="Times New Roman"/>
                <a:cs typeface="Times New Roman"/>
                <a:sym typeface="Times New Roman"/>
              </a:defRPr>
            </a:pPr>
            <a:r>
              <a:t>by the exquisite delight of beholding the general happiness of which they were the authors.</a:t>
            </a:r>
          </a:p>
        </p:txBody>
      </p:sp>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5" name="Aelius Aristid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Aelius Aristides</a:t>
            </a:r>
          </a:p>
        </p:txBody>
      </p:sp>
      <p:sp>
        <p:nvSpPr>
          <p:cNvPr id="426" name="The Roman Oration:…"/>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The Roman Oration:</a:t>
            </a:r>
          </a:p>
          <a:p>
            <a:pPr marL="151597" indent="-151597" defTabSz="288036">
              <a:buFontTx/>
              <a:defRPr sz="1512">
                <a:latin typeface="Times New Roman"/>
                <a:ea typeface="Times New Roman"/>
                <a:cs typeface="Times New Roman"/>
                <a:sym typeface="Times New Roman"/>
              </a:defRPr>
            </a:pPr>
            <a:r>
              <a:t>Whatever the seasons make grow and whatever countries and rivers and lakes and arts of Hellenes and non-Hellenes produce are brought from every land and sea, so that if one would look at all these things, he must needs behold them either by visiting the entire civilized world or by coming to this city. For whatever is grown and made among each people cannot fail to be here at all times and in abundance. And here the the merchant vessels come carrying these many products from all region in every season and even at every equinox, so that the city appears a kind of common emporium of the world.</a:t>
            </a:r>
          </a:p>
          <a:p>
            <a:pPr marL="151597" indent="-151597" defTabSz="288036">
              <a:buFontTx/>
              <a:defRPr sz="1512">
                <a:latin typeface="Times New Roman"/>
                <a:ea typeface="Times New Roman"/>
                <a:cs typeface="Times New Roman"/>
                <a:sym typeface="Times New Roman"/>
              </a:defRPr>
            </a:pPr>
            <a:r>
              <a:t>Cargoes from India and, if you will, even from Arabia the Blest one can see in such numbers as to surmise that in those lands the trees will have been stripped bare and that the inhabitants of these lands, if they need anything, must come here and beg for a share of their own. Again one can see Babylonian garments and ornaments from the barbarian country beyond arriving in greater quantity and with more ease than if shippers from Naxos or from Cythnos, bearing something from those islands, had but to enter the port of Athens. Your farms are Egypt, Sicily and the civilized part of Africa.</a:t>
            </a:r>
          </a:p>
          <a:p>
            <a:pPr marL="151597" indent="-151597" defTabSz="288036">
              <a:buFontTx/>
              <a:defRPr sz="1512">
                <a:latin typeface="Times New Roman"/>
                <a:ea typeface="Times New Roman"/>
                <a:cs typeface="Times New Roman"/>
                <a:sym typeface="Times New Roman"/>
              </a:defRPr>
            </a:pPr>
            <a:r>
              <a:t>Arrivals and departures by sea never cease, so that the wonder is not that the harbor has insufficient space for merchant vessels, but that even the sea has enough, if it really does.</a:t>
            </a:r>
          </a:p>
          <a:p>
            <a:pPr marL="151597" indent="-151597" defTabSz="288036">
              <a:buFontTx/>
              <a:defRPr sz="1512">
                <a:latin typeface="Times New Roman"/>
                <a:ea typeface="Times New Roman"/>
                <a:cs typeface="Times New Roman"/>
                <a:sym typeface="Times New Roman"/>
              </a:defRPr>
            </a:pPr>
            <a:r>
              <a:t>And just as Hesiod said about the ends of the Ocean, that there is a common channel where all waters have one source and destination, so there is a common channel to Rome and all meet here, trade, shipping, agriculture, metallurgy, all the arts and crafts that are or ever have been, all the things that are engendered or or grow from the earth. And whatever one does not see here neither did nor does exist. And so it is not easy to which is greater, the superiority of this city in respect to the cities that now are or the superiority of this city respect to the empires that ever were…</a:t>
            </a:r>
          </a:p>
        </p:txBody>
      </p:sp>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Review: The Rise of Rome"/>
          <p:cNvSpPr txBox="1"/>
          <p:nvPr>
            <p:ph type="title" idx="4294967295"/>
          </p:nvPr>
        </p:nvSpPr>
        <p:spPr>
          <a:xfrm>
            <a:off x="277663" y="-1"/>
            <a:ext cx="8572501" cy="1270001"/>
          </a:xfrm>
          <a:prstGeom prst="rect">
            <a:avLst/>
          </a:prstGeom>
        </p:spPr>
        <p:txBody>
          <a:bodyPr>
            <a:normAutofit fontScale="100000" lnSpcReduction="0"/>
          </a:bodyPr>
          <a:lstStyle>
            <a:lvl1pPr defTabSz="406908">
              <a:defRPr sz="5340">
                <a:solidFill>
                  <a:srgbClr val="008000"/>
                </a:solidFill>
              </a:defRPr>
            </a:lvl1pPr>
          </a:lstStyle>
          <a:p>
            <a:pPr/>
            <a:r>
              <a:t>Review: The Rise of Rome</a:t>
            </a:r>
          </a:p>
        </p:txBody>
      </p:sp>
      <p:sp>
        <p:nvSpPr>
          <p:cNvPr id="42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30" name="Roman Institutions are key to the rise of Rome:…"/>
          <p:cNvSpPr txBox="1"/>
          <p:nvPr>
            <p:ph type="body" sz="half" idx="4294967295"/>
          </p:nvPr>
        </p:nvSpPr>
        <p:spPr>
          <a:xfrm>
            <a:off x="277663" y="1270000"/>
            <a:ext cx="4020274" cy="5217160"/>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Roman Institutions are key to the rise of Rome:</a:t>
            </a:r>
          </a:p>
          <a:p>
            <a:pPr marL="134753" indent="-134753" defTabSz="256031">
              <a:spcBef>
                <a:spcPts val="600"/>
              </a:spcBef>
              <a:buFontTx/>
              <a:defRPr sz="1344">
                <a:latin typeface="Times New Roman"/>
                <a:ea typeface="Times New Roman"/>
                <a:cs typeface="Times New Roman"/>
                <a:sym typeface="Times New Roman"/>
              </a:defRPr>
            </a:pPr>
            <a:r>
              <a:t>In 510BC, the citizens of Rome overthrew their king, Lucius Tarquinius Superbus, and created a republic. </a:t>
            </a:r>
          </a:p>
          <a:p>
            <a:pPr marL="134753" indent="-134753" defTabSz="256031">
              <a:spcBef>
                <a:spcPts val="600"/>
              </a:spcBef>
              <a:buFontTx/>
              <a:defRPr sz="1344">
                <a:latin typeface="Times New Roman"/>
                <a:ea typeface="Times New Roman"/>
                <a:cs typeface="Times New Roman"/>
                <a:sym typeface="Times New Roman"/>
              </a:defRPr>
            </a:pPr>
            <a:r>
              <a:t>The state was run by elected officials:</a:t>
            </a:r>
          </a:p>
          <a:p>
            <a:pPr lvl="1" marL="348113" indent="-134753" defTabSz="256031">
              <a:spcBef>
                <a:spcPts val="600"/>
              </a:spcBef>
              <a:buFontTx/>
              <a:buChar char="•"/>
              <a:defRPr sz="1344">
                <a:latin typeface="Times New Roman"/>
                <a:ea typeface="Times New Roman"/>
                <a:cs typeface="Times New Roman"/>
                <a:sym typeface="Times New Roman"/>
              </a:defRPr>
            </a:pPr>
            <a:r>
              <a:t>Two consuls who had the job for one year</a:t>
            </a:r>
          </a:p>
          <a:p>
            <a:pPr lvl="1" marL="348113" indent="-134753" defTabSz="256031">
              <a:spcBef>
                <a:spcPts val="600"/>
              </a:spcBef>
              <a:buFontTx/>
              <a:buChar char="•"/>
              <a:defRPr sz="1344">
                <a:latin typeface="Times New Roman"/>
                <a:ea typeface="Times New Roman"/>
                <a:cs typeface="Times New Roman"/>
                <a:sym typeface="Times New Roman"/>
              </a:defRPr>
            </a:pPr>
            <a:r>
              <a:t>Other magistrates: praetors, aediles, proconsuls </a:t>
            </a:r>
          </a:p>
          <a:p>
            <a:pPr lvl="1" marL="348113" indent="-134753" defTabSz="256031">
              <a:spcBef>
                <a:spcPts val="600"/>
              </a:spcBef>
              <a:buFontTx/>
              <a:buChar char="•"/>
              <a:defRPr sz="1344">
                <a:latin typeface="Times New Roman"/>
                <a:ea typeface="Times New Roman"/>
                <a:cs typeface="Times New Roman"/>
                <a:sym typeface="Times New Roman"/>
              </a:defRPr>
            </a:pPr>
            <a:r>
              <a:t>Tribunes. </a:t>
            </a:r>
          </a:p>
          <a:p>
            <a:pPr lvl="1" marL="348113" indent="-134753" defTabSz="256031">
              <a:spcBef>
                <a:spcPts val="600"/>
              </a:spcBef>
              <a:buFontTx/>
              <a:buChar char="•"/>
              <a:defRPr sz="1344">
                <a:latin typeface="Times New Roman"/>
                <a:ea typeface="Times New Roman"/>
                <a:cs typeface="Times New Roman"/>
                <a:sym typeface="Times New Roman"/>
              </a:defRPr>
            </a:pPr>
            <a:r>
              <a:t>Offices were elected, annual, and held by multiple people at the same time</a:t>
            </a:r>
          </a:p>
          <a:p>
            <a:pPr lvl="2" marL="561473" indent="-134753" defTabSz="256031">
              <a:spcBef>
                <a:spcPts val="600"/>
              </a:spcBef>
              <a:buFontTx/>
              <a:defRPr sz="1344">
                <a:latin typeface="Times New Roman"/>
                <a:ea typeface="Times New Roman"/>
                <a:cs typeface="Times New Roman"/>
                <a:sym typeface="Times New Roman"/>
              </a:defRPr>
            </a:pPr>
            <a:r>
              <a:t>This greatly reduced the ability of any one person to consolidate or exploit his power. </a:t>
            </a:r>
          </a:p>
          <a:p>
            <a:pPr marL="134753" indent="-134753" defTabSz="256031">
              <a:spcBef>
                <a:spcPts val="600"/>
              </a:spcBef>
              <a:buFontTx/>
              <a:defRPr sz="1344">
                <a:latin typeface="Times New Roman"/>
                <a:ea typeface="Times New Roman"/>
                <a:cs typeface="Times New Roman"/>
                <a:sym typeface="Times New Roman"/>
              </a:defRPr>
            </a:pPr>
            <a:r>
              <a:t>The institutions of the Republic contained a system of checks and balances which distributed power fairly widely. </a:t>
            </a:r>
          </a:p>
          <a:p>
            <a:pPr marL="134753" indent="-134753" defTabSz="256031">
              <a:spcBef>
                <a:spcPts val="600"/>
              </a:spcBef>
              <a:buFontTx/>
              <a:defRPr sz="1344">
                <a:latin typeface="Times New Roman"/>
                <a:ea typeface="Times New Roman"/>
                <a:cs typeface="Times New Roman"/>
                <a:sym typeface="Times New Roman"/>
              </a:defRPr>
            </a:pPr>
            <a:r>
              <a:t>Even if elite patrician families had far more power, it was possible for non-elites, so called plebeians, to get to the top, and they constrained the power of the elites. </a:t>
            </a:r>
          </a:p>
          <a:p>
            <a:pPr lvl="1" marL="348113" indent="-134753" defTabSz="256031">
              <a:spcBef>
                <a:spcPts val="600"/>
              </a:spcBef>
              <a:buFontTx/>
              <a:buChar char="•"/>
              <a:defRPr sz="1344">
                <a:latin typeface="Times New Roman"/>
                <a:ea typeface="Times New Roman"/>
                <a:cs typeface="Times New Roman"/>
                <a:sym typeface="Times New Roman"/>
              </a:defRPr>
            </a:pPr>
            <a:r>
              <a:t>Then some plebeian families become equally elite…</a:t>
            </a:r>
          </a:p>
          <a:p>
            <a:pPr lvl="1" marL="348113" indent="-134753" defTabSz="256031">
              <a:spcBef>
                <a:spcPts val="600"/>
              </a:spcBef>
              <a:buFontTx/>
              <a:buChar char="•"/>
              <a:defRPr sz="1344">
                <a:latin typeface="Times New Roman"/>
                <a:ea typeface="Times New Roman"/>
                <a:cs typeface="Times New Roman"/>
                <a:sym typeface="Times New Roman"/>
              </a:defRPr>
            </a:pPr>
            <a:r>
              <a:t>The </a:t>
            </a:r>
            <a:r>
              <a:rPr i="1"/>
              <a:t>nobiles</a:t>
            </a:r>
          </a:p>
        </p:txBody>
      </p:sp>
      <p:sp>
        <p:nvSpPr>
          <p:cNvPr id="431" name="Roman assemblies:…"/>
          <p:cNvSpPr txBox="1"/>
          <p:nvPr/>
        </p:nvSpPr>
        <p:spPr>
          <a:xfrm>
            <a:off x="4829890" y="1270000"/>
            <a:ext cx="4020274"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88036">
              <a:spcBef>
                <a:spcPts val="700"/>
              </a:spcBef>
              <a:defRPr b="1" sz="1512">
                <a:latin typeface="+mj-lt"/>
                <a:ea typeface="+mj-ea"/>
                <a:cs typeface="+mj-cs"/>
                <a:sym typeface="Helvetica"/>
              </a:defRPr>
            </a:pPr>
            <a:r>
              <a:t>Roman assemblies:</a:t>
            </a:r>
          </a:p>
          <a:p>
            <a:pPr marL="151597" indent="-151597" defTabSz="288036">
              <a:spcBef>
                <a:spcPts val="700"/>
              </a:spcBef>
              <a:buSzPct val="100000"/>
              <a:buChar char="•"/>
              <a:defRPr sz="1512">
                <a:latin typeface="Times New Roman"/>
                <a:ea typeface="Times New Roman"/>
                <a:cs typeface="Times New Roman"/>
                <a:sym typeface="Times New Roman"/>
              </a:defRPr>
            </a:pPr>
            <a:r>
              <a:t>Centuriate: 193 centuries on the basis of military organization, weighted toward the rich. Elects the magistrates, declares war and peace</a:t>
            </a:r>
          </a:p>
          <a:p>
            <a:pPr marL="151597" indent="-151597" defTabSz="288036">
              <a:spcBef>
                <a:spcPts val="700"/>
              </a:spcBef>
              <a:buSzPct val="100000"/>
              <a:buChar char="•"/>
              <a:defRPr sz="1512">
                <a:latin typeface="Times New Roman"/>
                <a:ea typeface="Times New Roman"/>
                <a:cs typeface="Times New Roman"/>
                <a:sym typeface="Times New Roman"/>
              </a:defRPr>
            </a:pPr>
            <a:r>
              <a:t>Tribal: After 241 BC, 35 tribes on the basis of geographical location </a:t>
            </a:r>
          </a:p>
          <a:p>
            <a:pPr marL="151597" indent="-151597" defTabSz="288036">
              <a:spcBef>
                <a:spcPts val="700"/>
              </a:spcBef>
              <a:buSzPct val="100000"/>
              <a:buChar char="•"/>
              <a:defRPr sz="1512">
                <a:latin typeface="Times New Roman"/>
                <a:ea typeface="Times New Roman"/>
                <a:cs typeface="Times New Roman"/>
                <a:sym typeface="Times New Roman"/>
              </a:defRPr>
            </a:pPr>
            <a:r>
              <a:t>Plebeian: Non-patricians, run by Tribunes</a:t>
            </a:r>
          </a:p>
          <a:p>
            <a:pPr marL="151597" indent="-151597" defTabSz="288036">
              <a:spcBef>
                <a:spcPts val="700"/>
              </a:spcBef>
              <a:buSzPct val="100000"/>
              <a:buChar char="•"/>
              <a:defRPr sz="1512">
                <a:latin typeface="Times New Roman"/>
                <a:ea typeface="Times New Roman"/>
                <a:cs typeface="Times New Roman"/>
                <a:sym typeface="Times New Roman"/>
              </a:defRPr>
            </a:pPr>
            <a:r>
              <a:t>Senate</a:t>
            </a:r>
          </a:p>
          <a:p>
            <a:pPr defTabSz="288036">
              <a:spcBef>
                <a:spcPts val="700"/>
              </a:spcBef>
              <a:defRPr sz="1512">
                <a:latin typeface="Times New Roman"/>
                <a:ea typeface="Times New Roman"/>
                <a:cs typeface="Times New Roman"/>
                <a:sym typeface="Times New Roman"/>
              </a:defRPr>
            </a:pPr>
          </a:p>
          <a:p>
            <a:pPr defTabSz="288036">
              <a:spcBef>
                <a:spcPts val="700"/>
              </a:spcBef>
              <a:defRPr b="1" sz="1512">
                <a:latin typeface="+mj-lt"/>
                <a:ea typeface="+mj-ea"/>
                <a:cs typeface="+mj-cs"/>
                <a:sym typeface="Helvetica"/>
              </a:defRPr>
            </a:pPr>
            <a:r>
              <a:t>Roman institutions:</a:t>
            </a:r>
          </a:p>
          <a:p>
            <a:pPr marL="151597" indent="-151597" defTabSz="288036">
              <a:spcBef>
                <a:spcPts val="700"/>
              </a:spcBef>
              <a:buSzPct val="100000"/>
              <a:buChar char="•"/>
              <a:defRPr sz="1512">
                <a:latin typeface="Times New Roman"/>
                <a:ea typeface="Times New Roman"/>
                <a:cs typeface="Times New Roman"/>
                <a:sym typeface="Times New Roman"/>
              </a:defRPr>
            </a:pPr>
            <a:r>
              <a:t>Legions</a:t>
            </a:r>
          </a:p>
          <a:p>
            <a:pPr lvl="1" marL="391627" indent="-151597" defTabSz="288036">
              <a:spcBef>
                <a:spcPts val="700"/>
              </a:spcBef>
              <a:buSzPct val="100000"/>
              <a:buChar char="•"/>
              <a:defRPr sz="1512">
                <a:latin typeface="Times New Roman"/>
                <a:ea typeface="Times New Roman"/>
                <a:cs typeface="Times New Roman"/>
                <a:sym typeface="Times New Roman"/>
              </a:defRPr>
            </a:pPr>
            <a:r>
              <a:t>Phalanx</a:t>
            </a:r>
          </a:p>
          <a:p>
            <a:pPr lvl="1" marL="391627" indent="-151597" defTabSz="288036">
              <a:spcBef>
                <a:spcPts val="700"/>
              </a:spcBef>
              <a:buSzPct val="100000"/>
              <a:buChar char="•"/>
              <a:defRPr sz="1512">
                <a:latin typeface="Times New Roman"/>
                <a:ea typeface="Times New Roman"/>
                <a:cs typeface="Times New Roman"/>
                <a:sym typeface="Times New Roman"/>
              </a:defRPr>
            </a:pPr>
            <a:r>
              <a:t>Manipular</a:t>
            </a:r>
          </a:p>
          <a:p>
            <a:pPr lvl="1" marL="391627" indent="-151597" defTabSz="288036">
              <a:spcBef>
                <a:spcPts val="700"/>
              </a:spcBef>
              <a:buSzPct val="100000"/>
              <a:buChar char="•"/>
              <a:defRPr sz="1512">
                <a:latin typeface="Times New Roman"/>
                <a:ea typeface="Times New Roman"/>
                <a:cs typeface="Times New Roman"/>
                <a:sym typeface="Times New Roman"/>
              </a:defRPr>
            </a:pPr>
            <a:r>
              <a:t>Marian</a:t>
            </a:r>
          </a:p>
          <a:p>
            <a:pPr marL="151597" indent="-151597" defTabSz="288036">
              <a:spcBef>
                <a:spcPts val="700"/>
              </a:spcBef>
              <a:buSzPct val="100000"/>
              <a:buChar char="•"/>
              <a:defRPr sz="1512">
                <a:latin typeface="Times New Roman"/>
                <a:ea typeface="Times New Roman"/>
                <a:cs typeface="Times New Roman"/>
                <a:sym typeface="Times New Roman"/>
              </a:defRPr>
            </a:pPr>
            <a:r>
              <a:t>Imperium</a:t>
            </a:r>
          </a:p>
          <a:p>
            <a:pPr marL="151597" indent="-151597" defTabSz="288036">
              <a:spcBef>
                <a:spcPts val="700"/>
              </a:spcBef>
              <a:buSzPct val="100000"/>
              <a:buChar char="•"/>
              <a:defRPr sz="1512">
                <a:latin typeface="Times New Roman"/>
                <a:ea typeface="Times New Roman"/>
                <a:cs typeface="Times New Roman"/>
                <a:sym typeface="Times New Roman"/>
              </a:defRPr>
            </a:pPr>
            <a:r>
              <a:t>Provinciae</a:t>
            </a:r>
          </a:p>
          <a:p>
            <a:pPr marL="151597" indent="-151597" defTabSz="288036">
              <a:spcBef>
                <a:spcPts val="700"/>
              </a:spcBef>
              <a:buSzPct val="100000"/>
              <a:buChar char="•"/>
              <a:defRPr sz="1512">
                <a:latin typeface="Times New Roman"/>
                <a:ea typeface="Times New Roman"/>
                <a:cs typeface="Times New Roman"/>
                <a:sym typeface="Times New Roman"/>
              </a:defRPr>
            </a:pPr>
            <a:r>
              <a:t>Proconsuls and propraetors</a:t>
            </a:r>
          </a:p>
        </p:txBody>
      </p:sp>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3" name="The Rise of Rome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Rise of Rome II</a:t>
            </a:r>
          </a:p>
        </p:txBody>
      </p:sp>
      <p:sp>
        <p:nvSpPr>
          <p:cNvPr id="43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35" name="Roman Institutions are key to the rise of Rome:…"/>
          <p:cNvSpPr txBox="1"/>
          <p:nvPr>
            <p:ph type="body" sz="half" idx="4294967295"/>
          </p:nvPr>
        </p:nvSpPr>
        <p:spPr>
          <a:xfrm>
            <a:off x="277663" y="1270000"/>
            <a:ext cx="4020274" cy="521716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Roman Institutions are key to the rise of Rome:</a:t>
            </a:r>
          </a:p>
          <a:p>
            <a:pPr marL="206943" indent="-206943" defTabSz="393192">
              <a:spcBef>
                <a:spcPts val="1000"/>
              </a:spcBef>
              <a:buFontTx/>
              <a:defRPr sz="2064">
                <a:latin typeface="Times New Roman"/>
                <a:ea typeface="Times New Roman"/>
                <a:cs typeface="Times New Roman"/>
                <a:sym typeface="Times New Roman"/>
              </a:defRPr>
            </a:pPr>
            <a:r>
              <a:t>Four key factors:</a:t>
            </a:r>
          </a:p>
          <a:p>
            <a:pPr lvl="1" marL="534603" indent="-206943" defTabSz="393192">
              <a:spcBef>
                <a:spcPts val="1000"/>
              </a:spcBef>
              <a:buFontTx/>
              <a:buChar char="•"/>
              <a:defRPr sz="2064">
                <a:latin typeface="Times New Roman"/>
                <a:ea typeface="Times New Roman"/>
                <a:cs typeface="Times New Roman"/>
                <a:sym typeface="Times New Roman"/>
              </a:defRPr>
            </a:pPr>
            <a:r>
              <a:t>Militarism (on the part of elites competing for authority)</a:t>
            </a:r>
          </a:p>
          <a:p>
            <a:pPr lvl="1" marL="534603" indent="-206943" defTabSz="393192">
              <a:spcBef>
                <a:spcPts val="1000"/>
              </a:spcBef>
              <a:buFontTx/>
              <a:buChar char="•"/>
              <a:defRPr sz="2064">
                <a:latin typeface="Times New Roman"/>
                <a:ea typeface="Times New Roman"/>
                <a:cs typeface="Times New Roman"/>
                <a:sym typeface="Times New Roman"/>
              </a:defRPr>
            </a:pPr>
            <a:r>
              <a:t>Mobilization (of the citizen mass)</a:t>
            </a:r>
          </a:p>
          <a:p>
            <a:pPr lvl="1" marL="534603" indent="-206943" defTabSz="393192">
              <a:spcBef>
                <a:spcPts val="1000"/>
              </a:spcBef>
              <a:buFontTx/>
              <a:buChar char="•"/>
              <a:defRPr sz="2064">
                <a:latin typeface="Times New Roman"/>
                <a:ea typeface="Times New Roman"/>
                <a:cs typeface="Times New Roman"/>
                <a:sym typeface="Times New Roman"/>
              </a:defRPr>
            </a:pPr>
            <a:r>
              <a:t>Widely shared benefits (of conquest)</a:t>
            </a:r>
          </a:p>
          <a:p>
            <a:pPr lvl="1" marL="534603" indent="-206943" defTabSz="393192">
              <a:spcBef>
                <a:spcPts val="1000"/>
              </a:spcBef>
              <a:buFontTx/>
              <a:buChar char="•"/>
              <a:defRPr sz="2064">
                <a:latin typeface="Times New Roman"/>
                <a:ea typeface="Times New Roman"/>
                <a:cs typeface="Times New Roman"/>
                <a:sym typeface="Times New Roman"/>
              </a:defRPr>
            </a:pPr>
            <a:r>
              <a:t>Incorporation (of conquered communities)</a:t>
            </a:r>
          </a:p>
          <a:p>
            <a:pPr marL="206943" indent="-206943" defTabSz="393192">
              <a:spcBef>
                <a:spcPts val="1000"/>
              </a:spcBef>
              <a:buFontTx/>
              <a:defRPr sz="2064">
                <a:latin typeface="Times New Roman"/>
                <a:ea typeface="Times New Roman"/>
                <a:cs typeface="Times New Roman"/>
                <a:sym typeface="Times New Roman"/>
              </a:defRPr>
            </a:pPr>
            <a:r>
              <a:t>Mammoth military and political expansion after -340, and substantial economic, expansion</a:t>
            </a:r>
          </a:p>
        </p:txBody>
      </p:sp>
      <p:pic>
        <p:nvPicPr>
          <p:cNvPr id="436" name="Image" descr="Image"/>
          <p:cNvPicPr>
            <a:picLocks noChangeAspect="1"/>
          </p:cNvPicPr>
          <p:nvPr/>
        </p:nvPicPr>
        <p:blipFill>
          <a:blip r:embed="rId2">
            <a:extLst/>
          </a:blip>
          <a:stretch>
            <a:fillRect/>
          </a:stretch>
        </p:blipFill>
        <p:spPr>
          <a:xfrm>
            <a:off x="4712816" y="1270000"/>
            <a:ext cx="4137348" cy="2654382"/>
          </a:xfrm>
          <a:prstGeom prst="rect">
            <a:avLst/>
          </a:prstGeom>
          <a:ln w="12700">
            <a:miter lim="400000"/>
          </a:ln>
        </p:spPr>
      </p:pic>
      <p:pic>
        <p:nvPicPr>
          <p:cNvPr id="437" name="Image" descr="Image"/>
          <p:cNvPicPr>
            <a:picLocks noChangeAspect="1"/>
          </p:cNvPicPr>
          <p:nvPr/>
        </p:nvPicPr>
        <p:blipFill>
          <a:blip r:embed="rId3">
            <a:extLst/>
          </a:blip>
          <a:stretch>
            <a:fillRect/>
          </a:stretch>
        </p:blipFill>
        <p:spPr>
          <a:xfrm>
            <a:off x="4710959" y="4165311"/>
            <a:ext cx="4137348" cy="2413453"/>
          </a:xfrm>
          <a:prstGeom prst="rect">
            <a:avLst/>
          </a:prstGeom>
          <a:ln w="12700">
            <a:miter lim="400000"/>
          </a:ln>
        </p:spPr>
      </p:pic>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9" name="Measuring Roman Efflorescence"/>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8000"/>
                </a:solidFill>
              </a:defRPr>
            </a:lvl1pPr>
          </a:lstStyle>
          <a:p>
            <a:pPr/>
            <a:r>
              <a:t>Measuring Roman Efflorescence</a:t>
            </a:r>
          </a:p>
        </p:txBody>
      </p:sp>
      <p:sp>
        <p:nvSpPr>
          <p:cNvPr id="44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41" name="There are many interesting ways to track economic expansion:…"/>
          <p:cNvSpPr txBox="1"/>
          <p:nvPr>
            <p:ph type="body" sz="half" idx="4294967295"/>
          </p:nvPr>
        </p:nvSpPr>
        <p:spPr>
          <a:xfrm>
            <a:off x="277663" y="1270000"/>
            <a:ext cx="2501365" cy="5217160"/>
          </a:xfrm>
          <a:prstGeom prst="rect">
            <a:avLst/>
          </a:prstGeom>
        </p:spPr>
        <p:txBody>
          <a:bodyPr>
            <a:normAutofit fontScale="100000" lnSpcReduction="0"/>
          </a:bodyPr>
          <a:lstStyle/>
          <a:p>
            <a:pPr marL="0" indent="0" defTabSz="228600">
              <a:spcBef>
                <a:spcPts val="600"/>
              </a:spcBef>
              <a:buSzTx/>
              <a:buFontTx/>
              <a:buNone/>
              <a:defRPr b="1" sz="1200">
                <a:latin typeface="+mj-lt"/>
                <a:ea typeface="+mj-ea"/>
                <a:cs typeface="+mj-cs"/>
                <a:sym typeface="Helvetica"/>
              </a:defRPr>
            </a:pPr>
            <a:r>
              <a:t>There are many interesting ways to track economic expansion:</a:t>
            </a:r>
          </a:p>
          <a:p>
            <a:pPr marL="120315" indent="-120315" defTabSz="228600">
              <a:spcBef>
                <a:spcPts val="600"/>
              </a:spcBef>
              <a:buFontTx/>
              <a:defRPr sz="1200">
                <a:latin typeface="Times New Roman"/>
                <a:ea typeface="Times New Roman"/>
                <a:cs typeface="Times New Roman"/>
                <a:sym typeface="Times New Roman"/>
              </a:defRPr>
            </a:pPr>
            <a:r>
              <a:t>Shipwrecks indicate trade, but they also track the movement of goods by fiat. For example, the citizens of Rome were kept happy by the free distribution of bread after 58BC. This was later extended to olive oil and even wine. This had to be shipped (mostly from Egypt and North Africa). </a:t>
            </a:r>
          </a:p>
          <a:p>
            <a:pPr marL="120315" indent="-120315" defTabSz="228600">
              <a:spcBef>
                <a:spcPts val="600"/>
              </a:spcBef>
              <a:buFontTx/>
              <a:defRPr sz="1200">
                <a:latin typeface="Times New Roman"/>
                <a:ea typeface="Times New Roman"/>
                <a:cs typeface="Times New Roman"/>
                <a:sym typeface="Times New Roman"/>
              </a:defRPr>
            </a:pPr>
            <a:r>
              <a:t>The Romans also moved around taxes levied in the provinces and supplied their troops. Some argue that 2/3 of all the ‘trade’ was actually the state moving stuff around. </a:t>
            </a:r>
          </a:p>
          <a:p>
            <a:pPr marL="120315" indent="-120315" defTabSz="228600">
              <a:spcBef>
                <a:spcPts val="600"/>
              </a:spcBef>
              <a:buFontTx/>
              <a:defRPr sz="1200">
                <a:latin typeface="Times New Roman"/>
                <a:ea typeface="Times New Roman"/>
                <a:cs typeface="Times New Roman"/>
                <a:sym typeface="Times New Roman"/>
              </a:defRPr>
            </a:pPr>
            <a:r>
              <a:t>For Roman citizens, economic institutions were quite good. However, the Italian economy was based on slavery (about 35% of the population of Italy were slaves at the time of the Emperor Augustus). There was little technological change. </a:t>
            </a:r>
          </a:p>
        </p:txBody>
      </p:sp>
      <p:pic>
        <p:nvPicPr>
          <p:cNvPr id="442" name="Image" descr="Image"/>
          <p:cNvPicPr>
            <a:picLocks noChangeAspect="1"/>
          </p:cNvPicPr>
          <p:nvPr/>
        </p:nvPicPr>
        <p:blipFill>
          <a:blip r:embed="rId2">
            <a:extLst/>
          </a:blip>
          <a:stretch>
            <a:fillRect/>
          </a:stretch>
        </p:blipFill>
        <p:spPr>
          <a:xfrm>
            <a:off x="5789752" y="3590801"/>
            <a:ext cx="3354248" cy="2009101"/>
          </a:xfrm>
          <a:prstGeom prst="rect">
            <a:avLst/>
          </a:prstGeom>
          <a:ln w="12700">
            <a:miter lim="400000"/>
          </a:ln>
        </p:spPr>
      </p:pic>
      <p:pic>
        <p:nvPicPr>
          <p:cNvPr id="443" name="Image" descr="Image"/>
          <p:cNvPicPr>
            <a:picLocks noChangeAspect="1"/>
          </p:cNvPicPr>
          <p:nvPr/>
        </p:nvPicPr>
        <p:blipFill>
          <a:blip r:embed="rId3">
            <a:extLst/>
          </a:blip>
          <a:stretch>
            <a:fillRect/>
          </a:stretch>
        </p:blipFill>
        <p:spPr>
          <a:xfrm>
            <a:off x="2779028" y="5784709"/>
            <a:ext cx="6071136" cy="504903"/>
          </a:xfrm>
          <a:prstGeom prst="rect">
            <a:avLst/>
          </a:prstGeom>
          <a:ln w="12700">
            <a:miter lim="400000"/>
          </a:ln>
        </p:spPr>
      </p:pic>
      <p:pic>
        <p:nvPicPr>
          <p:cNvPr id="444" name="Image" descr="Image"/>
          <p:cNvPicPr>
            <a:picLocks noChangeAspect="1"/>
          </p:cNvPicPr>
          <p:nvPr/>
        </p:nvPicPr>
        <p:blipFill>
          <a:blip r:embed="rId4">
            <a:extLst/>
          </a:blip>
          <a:stretch>
            <a:fillRect/>
          </a:stretch>
        </p:blipFill>
        <p:spPr>
          <a:xfrm>
            <a:off x="5927369" y="1270000"/>
            <a:ext cx="2922795" cy="1816872"/>
          </a:xfrm>
          <a:prstGeom prst="rect">
            <a:avLst/>
          </a:prstGeom>
          <a:ln w="12700">
            <a:miter lim="400000"/>
          </a:ln>
        </p:spPr>
      </p:pic>
      <p:pic>
        <p:nvPicPr>
          <p:cNvPr id="445" name="Image" descr="Image"/>
          <p:cNvPicPr>
            <a:picLocks noChangeAspect="1"/>
          </p:cNvPicPr>
          <p:nvPr/>
        </p:nvPicPr>
        <p:blipFill>
          <a:blip r:embed="rId5">
            <a:extLst/>
          </a:blip>
          <a:stretch>
            <a:fillRect/>
          </a:stretch>
        </p:blipFill>
        <p:spPr>
          <a:xfrm>
            <a:off x="2779027" y="1270000"/>
            <a:ext cx="3148343" cy="2101559"/>
          </a:xfrm>
          <a:prstGeom prst="rect">
            <a:avLst/>
          </a:prstGeom>
          <a:ln w="12700">
            <a:miter lim="400000"/>
          </a:ln>
        </p:spPr>
      </p:pic>
      <p:pic>
        <p:nvPicPr>
          <p:cNvPr id="446" name="Image" descr="Image"/>
          <p:cNvPicPr>
            <a:picLocks noChangeAspect="1"/>
          </p:cNvPicPr>
          <p:nvPr/>
        </p:nvPicPr>
        <p:blipFill>
          <a:blip r:embed="rId6">
            <a:extLst/>
          </a:blip>
          <a:stretch>
            <a:fillRect/>
          </a:stretch>
        </p:blipFill>
        <p:spPr>
          <a:xfrm>
            <a:off x="2837303" y="3506937"/>
            <a:ext cx="3090067" cy="2277773"/>
          </a:xfrm>
          <a:prstGeom prst="rect">
            <a:avLst/>
          </a:prstGeom>
          <a:ln w="12700">
            <a:miter lim="400000"/>
          </a:ln>
        </p:spPr>
      </p:pic>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8" name="Review: Pre-Industrial “Efflorescenc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Pre-Industrial “Efflorescences”</a:t>
            </a:r>
          </a:p>
        </p:txBody>
      </p:sp>
      <p:sp>
        <p:nvSpPr>
          <p:cNvPr id="449" name="Ideas courtesy of Jack Goldsmith, Daron Acemoglu and James Robinson:…"/>
          <p:cNvSpPr txBox="1"/>
          <p:nvPr>
            <p:ph type="body" idx="4294967295"/>
          </p:nvPr>
        </p:nvSpPr>
        <p:spPr>
          <a:xfrm>
            <a:off x="277663" y="1270000"/>
            <a:ext cx="5094976" cy="5217160"/>
          </a:xfrm>
          <a:prstGeom prst="rect">
            <a:avLst/>
          </a:prstGeom>
        </p:spPr>
        <p:txBody>
          <a:bodyPr>
            <a:normAutofit fontScale="100000" lnSpcReduction="0"/>
          </a:bodyPr>
          <a:lstStyle/>
          <a:p>
            <a:pPr marL="0" indent="0" defTabSz="347472">
              <a:spcBef>
                <a:spcPts val="900"/>
              </a:spcBef>
              <a:buSzTx/>
              <a:buFontTx/>
              <a:buNone/>
              <a:defRPr b="1" sz="1824">
                <a:latin typeface="+mj-lt"/>
                <a:ea typeface="+mj-ea"/>
                <a:cs typeface="+mj-cs"/>
                <a:sym typeface="Helvetica"/>
              </a:defRPr>
            </a:pPr>
            <a:r>
              <a:t>Ideas courtesy of Jack Goldsmith, Daron Acemoglu and James Robinson:</a:t>
            </a:r>
          </a:p>
          <a:p>
            <a:pPr marL="182879" indent="-182879" defTabSz="347472">
              <a:spcBef>
                <a:spcPts val="900"/>
              </a:spcBef>
              <a:buFontTx/>
              <a:defRPr sz="1824">
                <a:latin typeface="Times New Roman"/>
                <a:ea typeface="Times New Roman"/>
                <a:cs typeface="Times New Roman"/>
                <a:sym typeface="Times New Roman"/>
              </a:defRPr>
            </a:pPr>
            <a:r>
              <a:t>The Malthusian model misses a great deal of the interesting action prior to the Industrial Revolution. </a:t>
            </a:r>
          </a:p>
          <a:p>
            <a:pPr marL="182879" indent="-182879" defTabSz="347472">
              <a:spcBef>
                <a:spcPts val="900"/>
              </a:spcBef>
              <a:buFontTx/>
              <a:defRPr sz="1824">
                <a:latin typeface="Times New Roman"/>
                <a:ea typeface="Times New Roman"/>
                <a:cs typeface="Times New Roman"/>
                <a:sym typeface="Times New Roman"/>
              </a:defRPr>
            </a:pPr>
            <a:r>
              <a:t>An alternative explanation for why there was no long-run trend in living standards is the theory of ‘efflorescence and decline’</a:t>
            </a:r>
          </a:p>
          <a:p>
            <a:pPr marL="182879" indent="-182879" defTabSz="347472">
              <a:spcBef>
                <a:spcPts val="900"/>
              </a:spcBef>
              <a:buFontTx/>
              <a:defRPr sz="1824">
                <a:latin typeface="Times New Roman"/>
                <a:ea typeface="Times New Roman"/>
                <a:cs typeface="Times New Roman"/>
                <a:sym typeface="Times New Roman"/>
              </a:defRPr>
            </a:pPr>
            <a:r>
              <a:t>I organize my thoughts about this with the two Malthusian equations, and with their bunch of variables and parameters: </a:t>
            </a:r>
            <a:r>
              <a:rPr i="1"/>
              <a:t>h, γ, β, φ, y</a:t>
            </a:r>
            <a:r>
              <a:rPr baseline="31999" i="1"/>
              <a:t>sub</a:t>
            </a:r>
            <a:r>
              <a:rPr i="1"/>
              <a:t>, s, δ, θ</a:t>
            </a:r>
            <a:r>
              <a:t>, and </a:t>
            </a:r>
            <a:r>
              <a:rPr i="1"/>
              <a:t>H</a:t>
            </a:r>
            <a:r>
              <a:t> that together determine y</a:t>
            </a:r>
            <a:r>
              <a:rPr baseline="31999"/>
              <a:t>*mal</a:t>
            </a:r>
            <a:r>
              <a:t> and L</a:t>
            </a:r>
            <a:r>
              <a:rPr baseline="31999"/>
              <a:t>*mal</a:t>
            </a:r>
          </a:p>
          <a:p>
            <a:pPr marL="182879" indent="-182879" defTabSz="347472">
              <a:spcBef>
                <a:spcPts val="900"/>
              </a:spcBef>
              <a:buFontTx/>
              <a:defRPr sz="1824">
                <a:latin typeface="Times New Roman"/>
                <a:ea typeface="Times New Roman"/>
                <a:cs typeface="Times New Roman"/>
                <a:sym typeface="Times New Roman"/>
              </a:defRPr>
            </a:pPr>
            <a:r>
              <a:t>This is best thought of as a filing system for factors that may be important—given the importance of both capital and labor efficiency, the roles of ideas and of resources in producing labor efficiency, and Malthusian population dynamics, these are the things you should look at</a:t>
            </a:r>
          </a:p>
        </p:txBody>
      </p:sp>
      <p:pic>
        <p:nvPicPr>
          <p:cNvPr id="450" name="Image" descr="Image"/>
          <p:cNvPicPr>
            <a:picLocks noChangeAspect="1"/>
          </p:cNvPicPr>
          <p:nvPr/>
        </p:nvPicPr>
        <p:blipFill>
          <a:blip r:embed="rId2">
            <a:extLst/>
          </a:blip>
          <a:stretch>
            <a:fillRect/>
          </a:stretch>
        </p:blipFill>
        <p:spPr>
          <a:xfrm>
            <a:off x="5372638" y="4309945"/>
            <a:ext cx="3477526" cy="1810750"/>
          </a:xfrm>
          <a:prstGeom prst="rect">
            <a:avLst/>
          </a:prstGeom>
          <a:ln w="12700">
            <a:miter lim="400000"/>
          </a:ln>
        </p:spPr>
      </p:pic>
      <p:pic>
        <p:nvPicPr>
          <p:cNvPr id="451" name="Image" descr="Image"/>
          <p:cNvPicPr>
            <a:picLocks noChangeAspect="1"/>
          </p:cNvPicPr>
          <p:nvPr/>
        </p:nvPicPr>
        <p:blipFill>
          <a:blip r:embed="rId3">
            <a:extLst/>
          </a:blip>
          <a:stretch>
            <a:fillRect/>
          </a:stretch>
        </p:blipFill>
        <p:spPr>
          <a:xfrm>
            <a:off x="5372638" y="1270000"/>
            <a:ext cx="3477526" cy="2794552"/>
          </a:xfrm>
          <a:prstGeom prst="rect">
            <a:avLst/>
          </a:prstGeom>
          <a:ln w="12700">
            <a:miter lim="400000"/>
          </a:ln>
        </p:spPr>
      </p:pic>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3" name="The Classical Greek Efflorescence"/>
          <p:cNvSpPr txBox="1"/>
          <p:nvPr>
            <p:ph type="title" idx="4294967295"/>
          </p:nvPr>
        </p:nvSpPr>
        <p:spPr>
          <a:xfrm>
            <a:off x="277663" y="-1"/>
            <a:ext cx="8572501" cy="1270001"/>
          </a:xfrm>
          <a:prstGeom prst="rect">
            <a:avLst/>
          </a:prstGeom>
        </p:spPr>
        <p:txBody>
          <a:bodyPr>
            <a:normAutofit fontScale="100000" lnSpcReduction="0"/>
          </a:bodyPr>
          <a:lstStyle>
            <a:lvl1pPr defTabSz="310895">
              <a:defRPr sz="4080">
                <a:solidFill>
                  <a:srgbClr val="008000"/>
                </a:solidFill>
              </a:defRPr>
            </a:lvl1pPr>
          </a:lstStyle>
          <a:p>
            <a:pPr/>
            <a:r>
              <a:t>The Classical Greek Efflorescence</a:t>
            </a:r>
          </a:p>
        </p:txBody>
      </p:sp>
      <p:sp>
        <p:nvSpPr>
          <p:cNvPr id="45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455" name="Image" descr="Image"/>
          <p:cNvPicPr>
            <a:picLocks noChangeAspect="1"/>
          </p:cNvPicPr>
          <p:nvPr/>
        </p:nvPicPr>
        <p:blipFill>
          <a:blip r:embed="rId2">
            <a:extLst/>
          </a:blip>
          <a:stretch>
            <a:fillRect/>
          </a:stretch>
        </p:blipFill>
        <p:spPr>
          <a:xfrm>
            <a:off x="5173464" y="1270000"/>
            <a:ext cx="3676700" cy="2559271"/>
          </a:xfrm>
          <a:prstGeom prst="rect">
            <a:avLst/>
          </a:prstGeom>
          <a:ln w="12700">
            <a:miter lim="400000"/>
          </a:ln>
        </p:spPr>
      </p:pic>
      <p:sp>
        <p:nvSpPr>
          <p:cNvPr id="456" name="Emerging out of the Iron Dark Age of -1200 to -800:…"/>
          <p:cNvSpPr txBox="1"/>
          <p:nvPr>
            <p:ph type="body" idx="4294967295"/>
          </p:nvPr>
        </p:nvSpPr>
        <p:spPr>
          <a:xfrm>
            <a:off x="277663" y="1270000"/>
            <a:ext cx="4895802" cy="5217160"/>
          </a:xfrm>
          <a:prstGeom prst="rect">
            <a:avLst/>
          </a:prstGeom>
        </p:spPr>
        <p:txBody>
          <a:bodyPr>
            <a:normAutofit fontScale="100000" lnSpcReduction="0"/>
          </a:bodyPr>
          <a:lstStyle/>
          <a:p>
            <a:pPr marL="0" indent="0" defTabSz="338327">
              <a:spcBef>
                <a:spcPts val="800"/>
              </a:spcBef>
              <a:buSzTx/>
              <a:buFontTx/>
              <a:buNone/>
              <a:defRPr b="1" sz="1776">
                <a:latin typeface="+mj-lt"/>
                <a:ea typeface="+mj-ea"/>
                <a:cs typeface="+mj-cs"/>
                <a:sym typeface="Helvetica"/>
              </a:defRPr>
            </a:pPr>
            <a:r>
              <a:t>Emerging out of the Iron Dark Age of -1200 to -800:</a:t>
            </a:r>
          </a:p>
          <a:p>
            <a:pPr marL="178067" indent="-178067" defTabSz="338327">
              <a:spcBef>
                <a:spcPts val="800"/>
              </a:spcBef>
              <a:buFontTx/>
              <a:defRPr sz="1776">
                <a:latin typeface="Times New Roman"/>
                <a:ea typeface="Times New Roman"/>
                <a:cs typeface="Times New Roman"/>
                <a:sym typeface="Times New Roman"/>
              </a:defRPr>
            </a:pPr>
            <a:r>
              <a:t>When the Greek city states emerged they did so with functional systems of governance which provided public goods, such as security for trade and investment. </a:t>
            </a:r>
          </a:p>
          <a:p>
            <a:pPr marL="178067" indent="-178067" defTabSz="338327">
              <a:spcBef>
                <a:spcPts val="800"/>
              </a:spcBef>
              <a:buFontTx/>
              <a:defRPr sz="1776">
                <a:latin typeface="Times New Roman"/>
                <a:ea typeface="Times New Roman"/>
                <a:cs typeface="Times New Roman"/>
                <a:sym typeface="Times New Roman"/>
              </a:defRPr>
            </a:pPr>
            <a:r>
              <a:t>This initiated a period of sustained increases in living standards. </a:t>
            </a:r>
          </a:p>
          <a:p>
            <a:pPr marL="178067" indent="-178067" defTabSz="338327">
              <a:spcBef>
                <a:spcPts val="800"/>
              </a:spcBef>
              <a:buFontTx/>
              <a:defRPr sz="1776">
                <a:latin typeface="Times New Roman"/>
                <a:ea typeface="Times New Roman"/>
                <a:cs typeface="Times New Roman"/>
                <a:sym typeface="Times New Roman"/>
              </a:defRPr>
            </a:pPr>
            <a:r>
              <a:t>While Ancient Greece did have a period of democracy, it was relative short (less than 200 years) compared to the duration of the polity and most citizens - slaves, poor citizens who couldn’t afford their tax bill, women - could not participate. </a:t>
            </a:r>
          </a:p>
          <a:p>
            <a:pPr marL="178067" indent="-178067" defTabSz="338327">
              <a:spcBef>
                <a:spcPts val="800"/>
              </a:spcBef>
              <a:buFontTx/>
              <a:defRPr sz="1776">
                <a:latin typeface="Times New Roman"/>
                <a:ea typeface="Times New Roman"/>
                <a:cs typeface="Times New Roman"/>
                <a:sym typeface="Times New Roman"/>
              </a:defRPr>
            </a:pPr>
            <a:r>
              <a:t>Greek institutions (rules according to which the society was organized) tended to be “extractive.” For example, the economy was largely based upon slavery. </a:t>
            </a:r>
          </a:p>
        </p:txBody>
      </p:sp>
      <p:pic>
        <p:nvPicPr>
          <p:cNvPr id="457" name="Image" descr="Image"/>
          <p:cNvPicPr>
            <a:picLocks noChangeAspect="1"/>
          </p:cNvPicPr>
          <p:nvPr/>
        </p:nvPicPr>
        <p:blipFill>
          <a:blip r:embed="rId3">
            <a:extLst/>
          </a:blip>
          <a:stretch>
            <a:fillRect/>
          </a:stretch>
        </p:blipFill>
        <p:spPr>
          <a:xfrm>
            <a:off x="5254051" y="3930782"/>
            <a:ext cx="3676538" cy="2789374"/>
          </a:xfrm>
          <a:prstGeom prst="rect">
            <a:avLst/>
          </a:prstGeom>
          <a:ln w="12700">
            <a:miter lim="400000"/>
          </a:ln>
        </p:spPr>
      </p:pic>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9" name="The Classical Greek Efflorescence II"/>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8000"/>
                </a:solidFill>
              </a:defRPr>
            </a:lvl1pPr>
          </a:lstStyle>
          <a:p>
            <a:pPr/>
            <a:r>
              <a:t>The Classical Greek Efflorescence II</a:t>
            </a:r>
          </a:p>
        </p:txBody>
      </p:sp>
      <p:sp>
        <p:nvSpPr>
          <p:cNvPr id="46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61" name="“Developmental” or “Extractive”?…"/>
          <p:cNvSpPr txBox="1"/>
          <p:nvPr>
            <p:ph type="body" idx="4294967295"/>
          </p:nvPr>
        </p:nvSpPr>
        <p:spPr>
          <a:xfrm>
            <a:off x="277663" y="1270000"/>
            <a:ext cx="5424930" cy="5217160"/>
          </a:xfrm>
          <a:prstGeom prst="rect">
            <a:avLst/>
          </a:prstGeom>
        </p:spPr>
        <p:txBody>
          <a:bodyPr>
            <a:normAutofit fontScale="100000" lnSpcReduction="0"/>
          </a:bodyPr>
          <a:lstStyle/>
          <a:p>
            <a:pPr marL="0" indent="0" defTabSz="347472">
              <a:spcBef>
                <a:spcPts val="900"/>
              </a:spcBef>
              <a:buSzTx/>
              <a:buFontTx/>
              <a:buNone/>
              <a:defRPr b="1" sz="1824">
                <a:latin typeface="+mj-lt"/>
                <a:ea typeface="+mj-ea"/>
                <a:cs typeface="+mj-cs"/>
                <a:sym typeface="Helvetica"/>
              </a:defRPr>
            </a:pPr>
            <a:r>
              <a:t>“Developmental” or “Extractive”?</a:t>
            </a:r>
          </a:p>
          <a:p>
            <a:pPr marL="182879" indent="-182879" defTabSz="347472">
              <a:spcBef>
                <a:spcPts val="900"/>
              </a:spcBef>
              <a:buFontTx/>
              <a:defRPr sz="1824">
                <a:latin typeface="Times New Roman"/>
                <a:ea typeface="Times New Roman"/>
                <a:cs typeface="Times New Roman"/>
                <a:sym typeface="Times New Roman"/>
              </a:defRPr>
            </a:pPr>
            <a:r>
              <a:t>Extractive political institutions concentrate political power in the hands of some group who can use that power to redistribute wealth and income to themselves. This resulting concentration of wealth tends to reinforce the initial set of political institutions. </a:t>
            </a:r>
          </a:p>
          <a:p>
            <a:pPr marL="182879" indent="-182879" defTabSz="347472">
              <a:spcBef>
                <a:spcPts val="900"/>
              </a:spcBef>
              <a:buFontTx/>
              <a:defRPr sz="1824">
                <a:latin typeface="Times New Roman"/>
                <a:ea typeface="Times New Roman"/>
                <a:cs typeface="Times New Roman"/>
                <a:sym typeface="Times New Roman"/>
              </a:defRPr>
            </a:pPr>
            <a:r>
              <a:t>Roving bandits or stationary bandits?</a:t>
            </a:r>
          </a:p>
          <a:p>
            <a:pPr marL="182879" indent="-182879" defTabSz="347472">
              <a:spcBef>
                <a:spcPts val="900"/>
              </a:spcBef>
              <a:buFontTx/>
              <a:defRPr sz="1824">
                <a:latin typeface="Times New Roman"/>
                <a:ea typeface="Times New Roman"/>
                <a:cs typeface="Times New Roman"/>
                <a:sym typeface="Times New Roman"/>
              </a:defRPr>
            </a:pPr>
            <a:r>
              <a:t>Acemoglu and Robinson hypothesize that growth was not sustained in ancient societies because their institutions were extractive, and extractive institutions are incompatible with sustaining growth in the long run. </a:t>
            </a:r>
          </a:p>
          <a:p>
            <a:pPr marL="182879" indent="-182879" defTabSz="347472">
              <a:spcBef>
                <a:spcPts val="900"/>
              </a:spcBef>
              <a:buFontTx/>
              <a:defRPr sz="1824">
                <a:latin typeface="Times New Roman"/>
                <a:ea typeface="Times New Roman"/>
                <a:cs typeface="Times New Roman"/>
                <a:sym typeface="Times New Roman"/>
              </a:defRPr>
            </a:pPr>
            <a:r>
              <a:t>They argue that this is because extracting resources creates conflicts over who will control those resources, and it may also induce rebellion from below. </a:t>
            </a:r>
          </a:p>
          <a:p>
            <a:pPr marL="182879" indent="-182879" defTabSz="347472">
              <a:spcBef>
                <a:spcPts val="900"/>
              </a:spcBef>
              <a:buFontTx/>
              <a:defRPr sz="1824">
                <a:latin typeface="Times New Roman"/>
                <a:ea typeface="Times New Roman"/>
                <a:cs typeface="Times New Roman"/>
                <a:sym typeface="Times New Roman"/>
              </a:defRPr>
            </a:pPr>
            <a:r>
              <a:t>In either case political instability can bring the government and economy down.</a:t>
            </a:r>
          </a:p>
        </p:txBody>
      </p:sp>
      <p:pic>
        <p:nvPicPr>
          <p:cNvPr id="462" name="Image" descr="Image"/>
          <p:cNvPicPr>
            <a:picLocks noChangeAspect="1"/>
          </p:cNvPicPr>
          <p:nvPr/>
        </p:nvPicPr>
        <p:blipFill>
          <a:blip r:embed="rId2">
            <a:extLst/>
          </a:blip>
          <a:stretch>
            <a:fillRect/>
          </a:stretch>
        </p:blipFill>
        <p:spPr>
          <a:xfrm>
            <a:off x="5702592" y="1270000"/>
            <a:ext cx="3147572" cy="2304105"/>
          </a:xfrm>
          <a:prstGeom prst="rect">
            <a:avLst/>
          </a:prstGeom>
          <a:ln w="12700">
            <a:miter lim="400000"/>
          </a:ln>
        </p:spPr>
      </p:pic>
      <p:pic>
        <p:nvPicPr>
          <p:cNvPr id="463" name="Image" descr="Image"/>
          <p:cNvPicPr>
            <a:picLocks noChangeAspect="1"/>
          </p:cNvPicPr>
          <p:nvPr/>
        </p:nvPicPr>
        <p:blipFill>
          <a:blip r:embed="rId3">
            <a:extLst/>
          </a:blip>
          <a:stretch>
            <a:fillRect/>
          </a:stretch>
        </p:blipFill>
        <p:spPr>
          <a:xfrm>
            <a:off x="5702592" y="3734299"/>
            <a:ext cx="3147572" cy="2752861"/>
          </a:xfrm>
          <a:prstGeom prst="rect">
            <a:avLst/>
          </a:prstGeom>
          <a:ln w="12700">
            <a:miter lim="400000"/>
          </a:ln>
        </p:spPr>
      </p:pic>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5" name="The Anti-Kythera Mechanism"/>
          <p:cNvSpPr txBox="1"/>
          <p:nvPr>
            <p:ph type="title" idx="4294967295"/>
          </p:nvPr>
        </p:nvSpPr>
        <p:spPr>
          <a:xfrm>
            <a:off x="277663" y="-1"/>
            <a:ext cx="8572501" cy="1270001"/>
          </a:xfrm>
          <a:prstGeom prst="rect">
            <a:avLst/>
          </a:prstGeom>
        </p:spPr>
        <p:txBody>
          <a:bodyPr>
            <a:normAutofit fontScale="100000" lnSpcReduction="0"/>
          </a:bodyPr>
          <a:lstStyle>
            <a:lvl1pPr defTabSz="365760">
              <a:defRPr sz="4800">
                <a:solidFill>
                  <a:srgbClr val="000080"/>
                </a:solidFill>
              </a:defRPr>
            </a:lvl1pPr>
          </a:lstStyle>
          <a:p>
            <a:pPr/>
            <a:r>
              <a:t>The Anti-Kythera Mechanism</a:t>
            </a:r>
          </a:p>
        </p:txBody>
      </p:sp>
      <p:sp>
        <p:nvSpPr>
          <p:cNvPr id="466" name="What is this?…"/>
          <p:cNvSpPr txBox="1"/>
          <p:nvPr>
            <p:ph type="body" idx="4294967295"/>
          </p:nvPr>
        </p:nvSpPr>
        <p:spPr>
          <a:xfrm>
            <a:off x="277663" y="1270000"/>
            <a:ext cx="5097040"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What is this?</a:t>
            </a:r>
          </a:p>
          <a:p>
            <a:pPr marL="161223" indent="-161223" defTabSz="306324">
              <a:spcBef>
                <a:spcPts val="800"/>
              </a:spcBef>
              <a:buFontTx/>
              <a:defRPr sz="1608">
                <a:latin typeface="Times New Roman"/>
                <a:ea typeface="Times New Roman"/>
                <a:cs typeface="Times New Roman"/>
                <a:sym typeface="Times New Roman"/>
              </a:defRPr>
            </a:pPr>
            <a:r>
              <a:t>Built between -150 and -70. Rhodes13” x 7” x 4“ wooden box</a:t>
            </a:r>
          </a:p>
          <a:p>
            <a:pPr lvl="1" marL="416493" indent="-161223" defTabSz="306324">
              <a:spcBef>
                <a:spcPts val="800"/>
              </a:spcBef>
              <a:buFontTx/>
              <a:buChar char="•"/>
              <a:defRPr sz="1608">
                <a:latin typeface="Times New Roman"/>
                <a:ea typeface="Times New Roman"/>
                <a:cs typeface="Times New Roman"/>
                <a:sym typeface="Times New Roman"/>
              </a:defRPr>
            </a:pPr>
            <a:r>
              <a:t>Gears—largest 5” in diameter</a:t>
            </a:r>
          </a:p>
          <a:p>
            <a:pPr lvl="1" marL="416493" indent="-161223" defTabSz="306324">
              <a:spcBef>
                <a:spcPts val="800"/>
              </a:spcBef>
              <a:buFontTx/>
              <a:buChar char="•"/>
              <a:defRPr sz="1608">
                <a:latin typeface="Times New Roman"/>
                <a:ea typeface="Times New Roman"/>
                <a:cs typeface="Times New Roman"/>
                <a:sym typeface="Times New Roman"/>
              </a:defRPr>
            </a:pPr>
            <a:r>
              <a:t>Inscriptions</a:t>
            </a:r>
          </a:p>
          <a:p>
            <a:pPr marL="161223" indent="-161223" defTabSz="306324">
              <a:spcBef>
                <a:spcPts val="800"/>
              </a:spcBef>
              <a:buFontTx/>
              <a:defRPr sz="1608">
                <a:latin typeface="Times New Roman"/>
                <a:ea typeface="Times New Roman"/>
                <a:cs typeface="Times New Roman"/>
                <a:sym typeface="Times New Roman"/>
              </a:defRPr>
            </a:pPr>
            <a:r>
              <a:t>Wikipedia: “37 gear wheels enabling it to follow the movements of the Moon and the Sun through the zodiac, to predict eclipses and even to model the irregular orbit of the Moon, where the Moon's velocity is higher in its perigee than in its apogee. This motion was studied in the 2nd century BC by astronomer Hipparchus of Rhodes, and it is speculated that he may have been consulted in the machine's construction. The knowledge of this technology was lost at some point in antiquity. Similar technological works later appeared in the medieval Byzantine and Islamic worlds, but works with similar complexity did not appear again until the development of mechanical astronomical clocks in Europe in the fourteenth century…”</a:t>
            </a:r>
          </a:p>
        </p:txBody>
      </p:sp>
      <p:pic>
        <p:nvPicPr>
          <p:cNvPr id="467" name="Image" descr="Image"/>
          <p:cNvPicPr>
            <a:picLocks noChangeAspect="1"/>
          </p:cNvPicPr>
          <p:nvPr/>
        </p:nvPicPr>
        <p:blipFill>
          <a:blip r:embed="rId2">
            <a:extLst/>
          </a:blip>
          <a:stretch>
            <a:fillRect/>
          </a:stretch>
        </p:blipFill>
        <p:spPr>
          <a:xfrm>
            <a:off x="5374702" y="1270000"/>
            <a:ext cx="3498720" cy="1845167"/>
          </a:xfrm>
          <a:prstGeom prst="rect">
            <a:avLst/>
          </a:prstGeom>
          <a:ln w="12700">
            <a:miter lim="400000"/>
          </a:ln>
        </p:spPr>
      </p:pic>
      <p:pic>
        <p:nvPicPr>
          <p:cNvPr id="468" name="Image" descr="Image"/>
          <p:cNvPicPr>
            <a:picLocks noChangeAspect="1"/>
          </p:cNvPicPr>
          <p:nvPr/>
        </p:nvPicPr>
        <p:blipFill>
          <a:blip r:embed="rId3">
            <a:extLst/>
          </a:blip>
          <a:stretch>
            <a:fillRect/>
          </a:stretch>
        </p:blipFill>
        <p:spPr>
          <a:xfrm>
            <a:off x="5382993" y="3115166"/>
            <a:ext cx="3467171" cy="3371994"/>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